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05" r:id="rId2"/>
    <p:sldId id="291" r:id="rId3"/>
    <p:sldId id="327" r:id="rId4"/>
    <p:sldId id="275" r:id="rId5"/>
    <p:sldId id="357" r:id="rId6"/>
    <p:sldId id="403" r:id="rId7"/>
    <p:sldId id="404" r:id="rId8"/>
    <p:sldId id="405" r:id="rId9"/>
    <p:sldId id="272" r:id="rId10"/>
    <p:sldId id="359" r:id="rId11"/>
    <p:sldId id="1647" r:id="rId12"/>
    <p:sldId id="360" r:id="rId13"/>
    <p:sldId id="276" r:id="rId14"/>
    <p:sldId id="1650" r:id="rId15"/>
    <p:sldId id="363" r:id="rId16"/>
    <p:sldId id="364" r:id="rId17"/>
    <p:sldId id="256" r:id="rId18"/>
    <p:sldId id="300" r:id="rId19"/>
    <p:sldId id="303" r:id="rId20"/>
    <p:sldId id="311" r:id="rId21"/>
    <p:sldId id="444" r:id="rId22"/>
    <p:sldId id="312" r:id="rId23"/>
    <p:sldId id="313" r:id="rId24"/>
    <p:sldId id="299" r:id="rId25"/>
    <p:sldId id="277" r:id="rId26"/>
    <p:sldId id="308" r:id="rId27"/>
    <p:sldId id="1656" r:id="rId28"/>
    <p:sldId id="401" r:id="rId29"/>
    <p:sldId id="284" r:id="rId30"/>
    <p:sldId id="376" r:id="rId31"/>
    <p:sldId id="1651" r:id="rId32"/>
    <p:sldId id="286" r:id="rId33"/>
    <p:sldId id="287" r:id="rId34"/>
    <p:sldId id="288" r:id="rId35"/>
    <p:sldId id="289" r:id="rId36"/>
    <p:sldId id="445" r:id="rId37"/>
    <p:sldId id="446" r:id="rId38"/>
    <p:sldId id="292" r:id="rId39"/>
    <p:sldId id="365" r:id="rId40"/>
    <p:sldId id="351" r:id="rId41"/>
    <p:sldId id="352" r:id="rId42"/>
    <p:sldId id="353" r:id="rId43"/>
    <p:sldId id="354" r:id="rId44"/>
    <p:sldId id="1657" r:id="rId45"/>
    <p:sldId id="343" r:id="rId46"/>
    <p:sldId id="341" r:id="rId47"/>
    <p:sldId id="342" r:id="rId48"/>
    <p:sldId id="344" r:id="rId49"/>
    <p:sldId id="355" r:id="rId50"/>
    <p:sldId id="1641" r:id="rId51"/>
    <p:sldId id="345" r:id="rId52"/>
    <p:sldId id="297" r:id="rId53"/>
    <p:sldId id="1644" r:id="rId54"/>
    <p:sldId id="307" r:id="rId55"/>
    <p:sldId id="1654" r:id="rId56"/>
  </p:sldIdLst>
  <p:sldSz cx="12192000" cy="6858000"/>
  <p:notesSz cx="6858000" cy="9144000"/>
  <p:defaultTextStyle>
    <a:defPPr>
      <a:defRPr lang="e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090" autoAdjust="0"/>
    <p:restoredTop sz="76923" autoAdjust="0"/>
  </p:normalViewPr>
  <p:slideViewPr>
    <p:cSldViewPr snapToGrid="0">
      <p:cViewPr varScale="1">
        <p:scale>
          <a:sx n="34" d="100"/>
          <a:sy n="34" d="100"/>
        </p:scale>
        <p:origin x="86" y="749"/>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1E068-B374-4ED5-9899-6C81A48A253E}" type="datetimeFigureOut">
              <a:rPr lang="sv-SE" smtClean="0"/>
              <a:t>2023-11-17</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8B66D-1734-4183-B866-0E5DE0513C9E}" type="slidenum">
              <a:rPr lang="sv-SE" smtClean="0"/>
              <a:t>‹#›</a:t>
            </a:fld>
            <a:endParaRPr lang="sv-SE"/>
          </a:p>
        </p:txBody>
      </p:sp>
    </p:spTree>
    <p:extLst>
      <p:ext uri="{BB962C8B-B14F-4D97-AF65-F5344CB8AC3E}">
        <p14:creationId xmlns:p14="http://schemas.microsoft.com/office/powerpoint/2010/main" val="473170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 dirty="0"/>
              <a:t>Scandinavia's population increased sharply at the same time as the art of shipbuilding developed.</a:t>
            </a:r>
          </a:p>
          <a:p>
            <a:r>
              <a:rPr lang="en" dirty="0"/>
              <a:t>This was a contributing factor to the first Viking raids, i.e. raids by Vikings,</a:t>
            </a:r>
          </a:p>
          <a:p>
            <a:r>
              <a:rPr lang="en" dirty="0"/>
              <a:t>boat-borne warriors from Scandinavia</a:t>
            </a:r>
          </a:p>
          <a:p>
            <a:endParaRPr lang="sv-SE" dirty="0"/>
          </a:p>
          <a:p>
            <a:r>
              <a:rPr lang="en" dirty="0"/>
              <a:t>June 8, 793, Vikings raided Lindisfarne monastery on the east coast of England</a:t>
            </a:r>
          </a:p>
          <a:p>
            <a:r>
              <a:rPr lang="en" dirty="0"/>
              <a:t>In the east, Norwegians sought their way down in large numbers along the Russian rivers</a:t>
            </a:r>
          </a:p>
          <a:p>
            <a:endParaRPr lang="sv-SE" dirty="0"/>
          </a:p>
          <a:p>
            <a:r>
              <a:rPr lang="en" dirty="0"/>
              <a:t>They loaded the ships with everything that could be turned into a profit, from tar and timber to silk and slaves.</a:t>
            </a:r>
          </a:p>
        </p:txBody>
      </p:sp>
      <p:sp>
        <p:nvSpPr>
          <p:cNvPr id="4" name="Platshållare för bildnummer 3"/>
          <p:cNvSpPr>
            <a:spLocks noGrp="1"/>
          </p:cNvSpPr>
          <p:nvPr>
            <p:ph type="sldNum" sz="quarter" idx="10"/>
          </p:nvPr>
        </p:nvSpPr>
        <p:spPr/>
        <p:txBody>
          <a:bodyPr/>
          <a:lstStyle/>
          <a:p>
            <a:fld id="{868EB427-B97B-4678-93F1-3B0A9DB96126}" type="slidenum">
              <a:rPr lang="sv-SE" smtClean="0"/>
              <a:t>2</a:t>
            </a:fld>
            <a:endParaRPr lang="sv-SE"/>
          </a:p>
        </p:txBody>
      </p:sp>
    </p:spTree>
    <p:extLst>
      <p:ext uri="{BB962C8B-B14F-4D97-AF65-F5344CB8AC3E}">
        <p14:creationId xmlns:p14="http://schemas.microsoft.com/office/powerpoint/2010/main" val="53065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 dirty="0"/>
              <a:t>International trade has largely functioned as a driving force</a:t>
            </a:r>
          </a:p>
          <a:p>
            <a:r>
              <a:rPr lang="en" dirty="0"/>
              <a:t>for the general development of society.</a:t>
            </a:r>
          </a:p>
          <a:p>
            <a:endParaRPr lang="sv-SE" dirty="0"/>
          </a:p>
          <a:p>
            <a:r>
              <a:rPr lang="en" dirty="0"/>
              <a:t>At the same time, the development of society has created new conditions for trade.</a:t>
            </a:r>
          </a:p>
          <a:p>
            <a:endParaRPr lang="sv-SE" dirty="0"/>
          </a:p>
          <a:p>
            <a:r>
              <a:rPr lang="en" dirty="0"/>
              <a:t>Development has been promoted by several factors including technological advances,</a:t>
            </a:r>
          </a:p>
          <a:p>
            <a:r>
              <a:rPr lang="en" dirty="0"/>
              <a:t>which at the same time has also changed the way we conduct international trade.</a:t>
            </a:r>
          </a:p>
          <a:p>
            <a:r>
              <a:rPr lang="en" dirty="0"/>
              <a:t> </a:t>
            </a:r>
          </a:p>
          <a:p>
            <a:r>
              <a:rPr lang="en" dirty="0"/>
              <a:t>The transport systems have evolved from simple boats to today's container ships</a:t>
            </a:r>
          </a:p>
          <a:p>
            <a:r>
              <a:rPr lang="en" dirty="0"/>
              <a:t>while communications have improved between buyers and sellers</a:t>
            </a:r>
          </a:p>
          <a:p>
            <a:r>
              <a:rPr lang="en" dirty="0"/>
              <a:t>using information technology solutions.</a:t>
            </a:r>
          </a:p>
          <a:p>
            <a:endParaRPr lang="sv-SE" dirty="0"/>
          </a:p>
          <a:p>
            <a:r>
              <a:rPr lang="en" dirty="0"/>
              <a:t>Due to the technological development and the increasing prosperity see</a:t>
            </a:r>
          </a:p>
          <a:p>
            <a:r>
              <a:rPr lang="en" dirty="0"/>
              <a:t>trade looks completely different today than just a few decades ago.</a:t>
            </a:r>
          </a:p>
          <a:p>
            <a:endParaRPr lang="sv-SE" dirty="0"/>
          </a:p>
          <a:p>
            <a:r>
              <a:rPr lang="en" dirty="0"/>
              <a:t>Today</a:t>
            </a:r>
          </a:p>
          <a:p>
            <a:r>
              <a:rPr lang="en" dirty="0"/>
              <a:t>there are more products, more sellers and more buyers around the world.</a:t>
            </a:r>
          </a:p>
          <a:p>
            <a:r>
              <a:rPr lang="en" dirty="0"/>
              <a:t>The world has developed into a global marketplace.</a:t>
            </a:r>
          </a:p>
          <a:p>
            <a:endParaRPr lang="sv-SE" dirty="0"/>
          </a:p>
        </p:txBody>
      </p:sp>
      <p:sp>
        <p:nvSpPr>
          <p:cNvPr id="4" name="Platshållare för bildnummer 3"/>
          <p:cNvSpPr>
            <a:spLocks noGrp="1"/>
          </p:cNvSpPr>
          <p:nvPr>
            <p:ph type="sldNum" sz="quarter" idx="10"/>
          </p:nvPr>
        </p:nvSpPr>
        <p:spPr/>
        <p:txBody>
          <a:bodyPr/>
          <a:lstStyle/>
          <a:p>
            <a:fld id="{328589FE-9D77-4DF5-9FE2-A89D2021D163}" type="slidenum">
              <a:rPr lang="sv-SE" smtClean="0"/>
              <a:t>11</a:t>
            </a:fld>
            <a:endParaRPr lang="sv-SE" dirty="0"/>
          </a:p>
        </p:txBody>
      </p:sp>
    </p:spTree>
    <p:extLst>
      <p:ext uri="{BB962C8B-B14F-4D97-AF65-F5344CB8AC3E}">
        <p14:creationId xmlns:p14="http://schemas.microsoft.com/office/powerpoint/2010/main" val="3644933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328589FE-9D77-4DF5-9FE2-A89D2021D163}" type="slidenum">
              <a:rPr lang="sv-SE" smtClean="0"/>
              <a:t>12</a:t>
            </a:fld>
            <a:endParaRPr lang="sv-SE" dirty="0"/>
          </a:p>
        </p:txBody>
      </p:sp>
    </p:spTree>
    <p:extLst>
      <p:ext uri="{BB962C8B-B14F-4D97-AF65-F5344CB8AC3E}">
        <p14:creationId xmlns:p14="http://schemas.microsoft.com/office/powerpoint/2010/main" val="2276364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328589FE-9D77-4DF5-9FE2-A89D2021D163}" type="slidenum">
              <a:rPr lang="sv-SE" smtClean="0"/>
              <a:t>13</a:t>
            </a:fld>
            <a:endParaRPr lang="sv-SE" dirty="0"/>
          </a:p>
        </p:txBody>
      </p:sp>
    </p:spTree>
    <p:extLst>
      <p:ext uri="{BB962C8B-B14F-4D97-AF65-F5344CB8AC3E}">
        <p14:creationId xmlns:p14="http://schemas.microsoft.com/office/powerpoint/2010/main" val="3351225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328589FE-9D77-4DF5-9FE2-A89D2021D163}" type="slidenum">
              <a:rPr lang="sv-SE" smtClean="0"/>
              <a:t>14</a:t>
            </a:fld>
            <a:endParaRPr lang="sv-SE" dirty="0"/>
          </a:p>
        </p:txBody>
      </p:sp>
    </p:spTree>
    <p:extLst>
      <p:ext uri="{BB962C8B-B14F-4D97-AF65-F5344CB8AC3E}">
        <p14:creationId xmlns:p14="http://schemas.microsoft.com/office/powerpoint/2010/main" val="3064000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23E872C-57E0-4DBB-8FA7-4F97EAC77158}" type="slidenum">
              <a:rPr lang="sv-SE" smtClean="0"/>
              <a:t>18</a:t>
            </a:fld>
            <a:endParaRPr lang="sv-SE" dirty="0"/>
          </a:p>
        </p:txBody>
      </p:sp>
    </p:spTree>
    <p:extLst>
      <p:ext uri="{BB962C8B-B14F-4D97-AF65-F5344CB8AC3E}">
        <p14:creationId xmlns:p14="http://schemas.microsoft.com/office/powerpoint/2010/main" val="238882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93C0160F-4C74-40B5-93A3-E8A47D09503E}" type="slidenum">
              <a:rPr lang="sv-SE" smtClean="0"/>
              <a:t>19</a:t>
            </a:fld>
            <a:endParaRPr lang="sv-SE" dirty="0"/>
          </a:p>
        </p:txBody>
      </p:sp>
    </p:spTree>
    <p:extLst>
      <p:ext uri="{BB962C8B-B14F-4D97-AF65-F5344CB8AC3E}">
        <p14:creationId xmlns:p14="http://schemas.microsoft.com/office/powerpoint/2010/main" val="1975752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30A8B66D-1734-4183-B866-0E5DE0513C9E}" type="slidenum">
              <a:rPr lang="sv-SE" smtClean="0"/>
              <a:t>20</a:t>
            </a:fld>
            <a:endParaRPr lang="sv-SE"/>
          </a:p>
        </p:txBody>
      </p:sp>
    </p:spTree>
    <p:extLst>
      <p:ext uri="{BB962C8B-B14F-4D97-AF65-F5344CB8AC3E}">
        <p14:creationId xmlns:p14="http://schemas.microsoft.com/office/powerpoint/2010/main" val="275291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30A8B66D-1734-4183-B866-0E5DE0513C9E}" type="slidenum">
              <a:rPr lang="sv-SE" smtClean="0"/>
              <a:t>23</a:t>
            </a:fld>
            <a:endParaRPr lang="sv-SE"/>
          </a:p>
        </p:txBody>
      </p:sp>
    </p:spTree>
    <p:extLst>
      <p:ext uri="{BB962C8B-B14F-4D97-AF65-F5344CB8AC3E}">
        <p14:creationId xmlns:p14="http://schemas.microsoft.com/office/powerpoint/2010/main" val="1071533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30A8B66D-1734-4183-B866-0E5DE0513C9E}" type="slidenum">
              <a:rPr lang="sv-SE" smtClean="0"/>
              <a:t>24</a:t>
            </a:fld>
            <a:endParaRPr lang="sv-SE"/>
          </a:p>
        </p:txBody>
      </p:sp>
    </p:spTree>
    <p:extLst>
      <p:ext uri="{BB962C8B-B14F-4D97-AF65-F5344CB8AC3E}">
        <p14:creationId xmlns:p14="http://schemas.microsoft.com/office/powerpoint/2010/main" val="1583084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30A8B66D-1734-4183-B866-0E5DE0513C9E}" type="slidenum">
              <a:rPr lang="sv-SE" smtClean="0"/>
              <a:t>26</a:t>
            </a:fld>
            <a:endParaRPr lang="sv-SE"/>
          </a:p>
        </p:txBody>
      </p:sp>
    </p:spTree>
    <p:extLst>
      <p:ext uri="{BB962C8B-B14F-4D97-AF65-F5344CB8AC3E}">
        <p14:creationId xmlns:p14="http://schemas.microsoft.com/office/powerpoint/2010/main" val="497193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328589FE-9D77-4DF5-9FE2-A89D2021D163}" type="slidenum">
              <a:rPr lang="sv-SE" smtClean="0"/>
              <a:t>3</a:t>
            </a:fld>
            <a:endParaRPr lang="sv-SE" dirty="0"/>
          </a:p>
        </p:txBody>
      </p:sp>
    </p:spTree>
    <p:extLst>
      <p:ext uri="{BB962C8B-B14F-4D97-AF65-F5344CB8AC3E}">
        <p14:creationId xmlns:p14="http://schemas.microsoft.com/office/powerpoint/2010/main" val="3290484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 dirty="0"/>
              <a:t>Use this is image</a:t>
            </a:r>
          </a:p>
        </p:txBody>
      </p:sp>
      <p:sp>
        <p:nvSpPr>
          <p:cNvPr id="4" name="Platshållare för bildnummer 3"/>
          <p:cNvSpPr>
            <a:spLocks noGrp="1"/>
          </p:cNvSpPr>
          <p:nvPr>
            <p:ph type="sldNum" sz="quarter" idx="5"/>
          </p:nvPr>
        </p:nvSpPr>
        <p:spPr/>
        <p:txBody>
          <a:bodyPr/>
          <a:lstStyle/>
          <a:p>
            <a:fld id="{DD0F2D29-18A8-4788-8232-DF004946E8E5}" type="slidenum">
              <a:rPr lang="sv-SE" smtClean="0"/>
              <a:t>28</a:t>
            </a:fld>
            <a:endParaRPr lang="sv-SE"/>
          </a:p>
        </p:txBody>
      </p:sp>
    </p:spTree>
    <p:extLst>
      <p:ext uri="{BB962C8B-B14F-4D97-AF65-F5344CB8AC3E}">
        <p14:creationId xmlns:p14="http://schemas.microsoft.com/office/powerpoint/2010/main" val="3706567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29</a:t>
            </a:fld>
            <a:endParaRPr lang="sv-SE"/>
          </a:p>
        </p:txBody>
      </p:sp>
    </p:spTree>
    <p:extLst>
      <p:ext uri="{BB962C8B-B14F-4D97-AF65-F5344CB8AC3E}">
        <p14:creationId xmlns:p14="http://schemas.microsoft.com/office/powerpoint/2010/main" val="503923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30</a:t>
            </a:fld>
            <a:endParaRPr lang="sv-SE"/>
          </a:p>
        </p:txBody>
      </p:sp>
    </p:spTree>
    <p:extLst>
      <p:ext uri="{BB962C8B-B14F-4D97-AF65-F5344CB8AC3E}">
        <p14:creationId xmlns:p14="http://schemas.microsoft.com/office/powerpoint/2010/main" val="2200100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31</a:t>
            </a:fld>
            <a:endParaRPr lang="sv-SE"/>
          </a:p>
        </p:txBody>
      </p:sp>
    </p:spTree>
    <p:extLst>
      <p:ext uri="{BB962C8B-B14F-4D97-AF65-F5344CB8AC3E}">
        <p14:creationId xmlns:p14="http://schemas.microsoft.com/office/powerpoint/2010/main" val="246603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30A8B66D-1734-4183-B866-0E5DE0513C9E}" type="slidenum">
              <a:rPr lang="sv-SE" smtClean="0"/>
              <a:t>33</a:t>
            </a:fld>
            <a:endParaRPr lang="sv-SE"/>
          </a:p>
        </p:txBody>
      </p:sp>
    </p:spTree>
    <p:extLst>
      <p:ext uri="{BB962C8B-B14F-4D97-AF65-F5344CB8AC3E}">
        <p14:creationId xmlns:p14="http://schemas.microsoft.com/office/powerpoint/2010/main" val="1493904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34</a:t>
            </a:fld>
            <a:endParaRPr lang="sv-SE"/>
          </a:p>
        </p:txBody>
      </p:sp>
    </p:spTree>
    <p:extLst>
      <p:ext uri="{BB962C8B-B14F-4D97-AF65-F5344CB8AC3E}">
        <p14:creationId xmlns:p14="http://schemas.microsoft.com/office/powerpoint/2010/main" val="1752982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35</a:t>
            </a:fld>
            <a:endParaRPr lang="sv-SE"/>
          </a:p>
        </p:txBody>
      </p:sp>
    </p:spTree>
    <p:extLst>
      <p:ext uri="{BB962C8B-B14F-4D97-AF65-F5344CB8AC3E}">
        <p14:creationId xmlns:p14="http://schemas.microsoft.com/office/powerpoint/2010/main" val="3672517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36</a:t>
            </a:fld>
            <a:endParaRPr lang="sv-SE"/>
          </a:p>
        </p:txBody>
      </p:sp>
    </p:spTree>
    <p:extLst>
      <p:ext uri="{BB962C8B-B14F-4D97-AF65-F5344CB8AC3E}">
        <p14:creationId xmlns:p14="http://schemas.microsoft.com/office/powerpoint/2010/main" val="254955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37</a:t>
            </a:fld>
            <a:endParaRPr lang="sv-SE"/>
          </a:p>
        </p:txBody>
      </p:sp>
    </p:spTree>
    <p:extLst>
      <p:ext uri="{BB962C8B-B14F-4D97-AF65-F5344CB8AC3E}">
        <p14:creationId xmlns:p14="http://schemas.microsoft.com/office/powerpoint/2010/main" val="1657652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38</a:t>
            </a:fld>
            <a:endParaRPr lang="sv-SE"/>
          </a:p>
        </p:txBody>
      </p:sp>
    </p:spTree>
    <p:extLst>
      <p:ext uri="{BB962C8B-B14F-4D97-AF65-F5344CB8AC3E}">
        <p14:creationId xmlns:p14="http://schemas.microsoft.com/office/powerpoint/2010/main" val="2172387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 dirty="0"/>
              <a:t>Conduct trade</a:t>
            </a:r>
          </a:p>
          <a:p>
            <a:endParaRPr lang="sv-SE" dirty="0"/>
          </a:p>
          <a:p>
            <a:r>
              <a:rPr lang="en" dirty="0"/>
              <a:t>Transport </a:t>
            </a:r>
            <a:r>
              <a:rPr lang="en" baseline="0" dirty="0"/>
              <a:t>in</a:t>
            </a:r>
            <a:endParaRPr lang="sv-SE" dirty="0"/>
          </a:p>
          <a:p>
            <a:endParaRPr lang="sv-SE" dirty="0"/>
          </a:p>
          <a:p>
            <a:r>
              <a:rPr lang="en" dirty="0"/>
              <a:t>A krarn was a type of ship that during the Viking Age was intended for trading trips across the sea.</a:t>
            </a:r>
          </a:p>
          <a:p>
            <a:r>
              <a:rPr lang="en" dirty="0"/>
              <a:t>The journeys across the Atlantic to Iceland, Greenland and Vinland are mainly assumed to have been made with crackers.</a:t>
            </a:r>
          </a:p>
          <a:p>
            <a:r>
              <a:rPr lang="en" dirty="0"/>
              <a:t>The creaker could also be fitted with a simpler form of tire.</a:t>
            </a:r>
          </a:p>
          <a:p>
            <a:r>
              <a:rPr lang="en" dirty="0"/>
              <a:t>While the longship was often rowed, the grunt was mainly intended for sailing.</a:t>
            </a:r>
          </a:p>
          <a:p>
            <a:endParaRPr lang="sv-SE" dirty="0"/>
          </a:p>
          <a:p>
            <a:r>
              <a:rPr lang="en" dirty="0"/>
              <a:t>The foundation of the entire trading empire was the versatile fleet of the Vikings.</a:t>
            </a:r>
          </a:p>
          <a:p>
            <a:r>
              <a:rPr lang="en" dirty="0"/>
              <a:t>On their flat-bottomed barges, the merchants could sail up and down the length without difficulty</a:t>
            </a:r>
          </a:p>
          <a:p>
            <a:r>
              <a:rPr lang="en" dirty="0"/>
              <a:t>The rivers of Eastern Europe and in 30 meter long ships they could safely cross the Atlantic with 35 tons of goods in the cargo.</a:t>
            </a:r>
          </a:p>
          <a:p>
            <a:endParaRPr lang="sv-SE" dirty="0"/>
          </a:p>
          <a:p>
            <a:endParaRPr lang="sv-SE" dirty="0"/>
          </a:p>
          <a:p>
            <a:endParaRPr lang="sv-SE" dirty="0"/>
          </a:p>
        </p:txBody>
      </p:sp>
      <p:sp>
        <p:nvSpPr>
          <p:cNvPr id="4" name="Platshållare för bildnummer 3"/>
          <p:cNvSpPr>
            <a:spLocks noGrp="1"/>
          </p:cNvSpPr>
          <p:nvPr>
            <p:ph type="sldNum" sz="quarter" idx="10"/>
          </p:nvPr>
        </p:nvSpPr>
        <p:spPr/>
        <p:txBody>
          <a:bodyPr/>
          <a:lstStyle/>
          <a:p>
            <a:fld id="{64F8348F-9F81-47C6-B38E-271AD072AB2B}" type="slidenum">
              <a:rPr lang="sv-SE" smtClean="0"/>
              <a:t>4</a:t>
            </a:fld>
            <a:endParaRPr lang="sv-SE"/>
          </a:p>
        </p:txBody>
      </p:sp>
    </p:spTree>
    <p:extLst>
      <p:ext uri="{BB962C8B-B14F-4D97-AF65-F5344CB8AC3E}">
        <p14:creationId xmlns:p14="http://schemas.microsoft.com/office/powerpoint/2010/main" val="2913479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39</a:t>
            </a:fld>
            <a:endParaRPr lang="sv-SE"/>
          </a:p>
        </p:txBody>
      </p:sp>
    </p:spTree>
    <p:extLst>
      <p:ext uri="{BB962C8B-B14F-4D97-AF65-F5344CB8AC3E}">
        <p14:creationId xmlns:p14="http://schemas.microsoft.com/office/powerpoint/2010/main" val="3685820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40</a:t>
            </a:fld>
            <a:endParaRPr lang="sv-SE"/>
          </a:p>
        </p:txBody>
      </p:sp>
    </p:spTree>
    <p:extLst>
      <p:ext uri="{BB962C8B-B14F-4D97-AF65-F5344CB8AC3E}">
        <p14:creationId xmlns:p14="http://schemas.microsoft.com/office/powerpoint/2010/main" val="1112318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41</a:t>
            </a:fld>
            <a:endParaRPr lang="sv-SE"/>
          </a:p>
        </p:txBody>
      </p:sp>
    </p:spTree>
    <p:extLst>
      <p:ext uri="{BB962C8B-B14F-4D97-AF65-F5344CB8AC3E}">
        <p14:creationId xmlns:p14="http://schemas.microsoft.com/office/powerpoint/2010/main" val="1386707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550458D-AE3C-488D-AC08-3E91550A698D}" type="slidenum">
              <a:rPr lang="sv-SE" smtClean="0"/>
              <a:t>42</a:t>
            </a:fld>
            <a:endParaRPr lang="sv-SE"/>
          </a:p>
        </p:txBody>
      </p:sp>
    </p:spTree>
    <p:extLst>
      <p:ext uri="{BB962C8B-B14F-4D97-AF65-F5344CB8AC3E}">
        <p14:creationId xmlns:p14="http://schemas.microsoft.com/office/powerpoint/2010/main" val="3970261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1A50620-1906-437D-BF73-4FB3704EA5AE}" type="slidenum">
              <a:rPr lang="sv-SE" smtClean="0"/>
              <a:t>43</a:t>
            </a:fld>
            <a:endParaRPr lang="sv-SE"/>
          </a:p>
        </p:txBody>
      </p:sp>
    </p:spTree>
    <p:extLst>
      <p:ext uri="{BB962C8B-B14F-4D97-AF65-F5344CB8AC3E}">
        <p14:creationId xmlns:p14="http://schemas.microsoft.com/office/powerpoint/2010/main" val="3657843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ACBBCF35-24D9-4BE0-AE46-A86C52A122AC}" type="slidenum">
              <a:rPr lang="sv-SE" smtClean="0"/>
              <a:t>45</a:t>
            </a:fld>
            <a:endParaRPr lang="sv-SE"/>
          </a:p>
        </p:txBody>
      </p:sp>
    </p:spTree>
    <p:extLst>
      <p:ext uri="{BB962C8B-B14F-4D97-AF65-F5344CB8AC3E}">
        <p14:creationId xmlns:p14="http://schemas.microsoft.com/office/powerpoint/2010/main" val="1532909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ACBBCF35-24D9-4BE0-AE46-A86C52A122AC}" type="slidenum">
              <a:rPr lang="sv-SE" smtClean="0"/>
              <a:t>46</a:t>
            </a:fld>
            <a:endParaRPr lang="sv-SE"/>
          </a:p>
        </p:txBody>
      </p:sp>
    </p:spTree>
    <p:extLst>
      <p:ext uri="{BB962C8B-B14F-4D97-AF65-F5344CB8AC3E}">
        <p14:creationId xmlns:p14="http://schemas.microsoft.com/office/powerpoint/2010/main" val="1237401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 dirty="0"/>
              <a:t>Both companies within the top ten</a:t>
            </a:r>
          </a:p>
        </p:txBody>
      </p:sp>
      <p:sp>
        <p:nvSpPr>
          <p:cNvPr id="4" name="Platshållare för bildnummer 3"/>
          <p:cNvSpPr>
            <a:spLocks noGrp="1"/>
          </p:cNvSpPr>
          <p:nvPr>
            <p:ph type="sldNum" sz="quarter" idx="5"/>
          </p:nvPr>
        </p:nvSpPr>
        <p:spPr/>
        <p:txBody>
          <a:bodyPr/>
          <a:lstStyle/>
          <a:p>
            <a:fld id="{ACBBCF35-24D9-4BE0-AE46-A86C52A122AC}" type="slidenum">
              <a:rPr lang="sv-SE" smtClean="0"/>
              <a:t>48</a:t>
            </a:fld>
            <a:endParaRPr lang="sv-SE"/>
          </a:p>
        </p:txBody>
      </p:sp>
    </p:spTree>
    <p:extLst>
      <p:ext uri="{BB962C8B-B14F-4D97-AF65-F5344CB8AC3E}">
        <p14:creationId xmlns:p14="http://schemas.microsoft.com/office/powerpoint/2010/main" val="3338416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ACBBCF35-24D9-4BE0-AE46-A86C52A122AC}" type="slidenum">
              <a:rPr lang="sv-SE" smtClean="0"/>
              <a:t>49</a:t>
            </a:fld>
            <a:endParaRPr lang="sv-SE"/>
          </a:p>
        </p:txBody>
      </p:sp>
    </p:spTree>
    <p:extLst>
      <p:ext uri="{BB962C8B-B14F-4D97-AF65-F5344CB8AC3E}">
        <p14:creationId xmlns:p14="http://schemas.microsoft.com/office/powerpoint/2010/main" val="147629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ACBBCF35-24D9-4BE0-AE46-A86C52A122AC}" type="slidenum">
              <a:rPr lang="sv-SE" smtClean="0"/>
              <a:t>50</a:t>
            </a:fld>
            <a:endParaRPr lang="sv-SE"/>
          </a:p>
        </p:txBody>
      </p:sp>
    </p:spTree>
    <p:extLst>
      <p:ext uri="{BB962C8B-B14F-4D97-AF65-F5344CB8AC3E}">
        <p14:creationId xmlns:p14="http://schemas.microsoft.com/office/powerpoint/2010/main" val="3350639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 dirty="0"/>
              <a:t>The cog was at the time the main northern European ship construction.</a:t>
            </a:r>
          </a:p>
          <a:p>
            <a:r>
              <a:rPr lang="en" dirty="0"/>
              <a:t>For Hansan, it was important to make the ships as spacious as possible so that large profits could be achieved.</a:t>
            </a:r>
          </a:p>
          <a:p>
            <a:r>
              <a:rPr lang="en" dirty="0"/>
              <a:t>The original Norse Viking-type ships, on the other hand, were fast and could enter shallow beaches,</a:t>
            </a:r>
          </a:p>
          <a:p>
            <a:r>
              <a:rPr lang="en" dirty="0"/>
              <a:t>but these were, with the exception of the so-called creakers, not built to be able to take a larger quantity of goods on board.</a:t>
            </a:r>
          </a:p>
          <a:p>
            <a:r>
              <a:rPr lang="en" dirty="0"/>
              <a:t>With the keels, a completely new type of ship is introduced in northern Europe.</a:t>
            </a:r>
          </a:p>
        </p:txBody>
      </p:sp>
      <p:sp>
        <p:nvSpPr>
          <p:cNvPr id="4" name="Platshållare för bildnummer 3"/>
          <p:cNvSpPr>
            <a:spLocks noGrp="1"/>
          </p:cNvSpPr>
          <p:nvPr>
            <p:ph type="sldNum" sz="quarter" idx="10"/>
          </p:nvPr>
        </p:nvSpPr>
        <p:spPr/>
        <p:txBody>
          <a:bodyPr/>
          <a:lstStyle/>
          <a:p>
            <a:fld id="{64F8348F-9F81-47C6-B38E-271AD072AB2B}" type="slidenum">
              <a:rPr lang="sv-SE" smtClean="0"/>
              <a:t>5</a:t>
            </a:fld>
            <a:endParaRPr lang="sv-SE"/>
          </a:p>
        </p:txBody>
      </p:sp>
    </p:spTree>
    <p:extLst>
      <p:ext uri="{BB962C8B-B14F-4D97-AF65-F5344CB8AC3E}">
        <p14:creationId xmlns:p14="http://schemas.microsoft.com/office/powerpoint/2010/main" val="1834333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 dirty="0"/>
              <a:t>1587 Portuguese </a:t>
            </a:r>
            <a:r>
              <a:rPr lang="en" dirty="0" err="1"/>
              <a:t>East India </a:t>
            </a:r>
            <a:r>
              <a:rPr lang="en" dirty="0"/>
              <a:t>Company</a:t>
            </a:r>
          </a:p>
          <a:p>
            <a:r>
              <a:rPr lang="en" dirty="0"/>
              <a:t>1731 Privileges from the Swedish state</a:t>
            </a:r>
          </a:p>
          <a:p>
            <a:r>
              <a:rPr lang="en" dirty="0"/>
              <a:t>Oktroj = 15 year trading license</a:t>
            </a:r>
          </a:p>
          <a:p>
            <a:r>
              <a:rPr lang="en" dirty="0"/>
              <a:t>Colin Campbell, Niclas Sahlgren, Henrik König</a:t>
            </a:r>
          </a:p>
          <a:p>
            <a:r>
              <a:rPr lang="en" dirty="0"/>
              <a:t>132 expeditions</a:t>
            </a:r>
          </a:p>
          <a:p>
            <a:r>
              <a:rPr lang="en" dirty="0"/>
              <a:t>37 ships</a:t>
            </a:r>
          </a:p>
          <a:p>
            <a:endParaRPr lang="sv-SE" dirty="0"/>
          </a:p>
        </p:txBody>
      </p:sp>
      <p:sp>
        <p:nvSpPr>
          <p:cNvPr id="4" name="Platshållare för bildnummer 3"/>
          <p:cNvSpPr>
            <a:spLocks noGrp="1"/>
          </p:cNvSpPr>
          <p:nvPr>
            <p:ph type="sldNum" sz="quarter" idx="10"/>
          </p:nvPr>
        </p:nvSpPr>
        <p:spPr/>
        <p:txBody>
          <a:bodyPr/>
          <a:lstStyle/>
          <a:p>
            <a:fld id="{64F8348F-9F81-47C6-B38E-271AD072AB2B}" type="slidenum">
              <a:rPr lang="sv-SE" smtClean="0"/>
              <a:t>6</a:t>
            </a:fld>
            <a:endParaRPr lang="sv-SE"/>
          </a:p>
        </p:txBody>
      </p:sp>
    </p:spTree>
    <p:extLst>
      <p:ext uri="{BB962C8B-B14F-4D97-AF65-F5344CB8AC3E}">
        <p14:creationId xmlns:p14="http://schemas.microsoft.com/office/powerpoint/2010/main" val="506270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 dirty="0"/>
              <a:t>Trip 7 – 9 months</a:t>
            </a:r>
          </a:p>
          <a:p>
            <a:r>
              <a:rPr lang="en" dirty="0"/>
              <a:t>Jan/Feb </a:t>
            </a:r>
            <a:r>
              <a:rPr lang="en" dirty="0" err="1"/>
              <a:t>arrived </a:t>
            </a:r>
            <a:r>
              <a:rPr lang="en" dirty="0"/>
              <a:t>Aug/ </a:t>
            </a:r>
            <a:r>
              <a:rPr lang="en" dirty="0" err="1"/>
              <a:t>Sept</a:t>
            </a:r>
            <a:endParaRPr lang="sv-SE" dirty="0"/>
          </a:p>
          <a:p>
            <a:r>
              <a:rPr lang="en" dirty="0"/>
              <a:t>Iron and wood from Sweden were exchanged in Cadiz in Spain for silver, which in turn was exchanged in Canton for tea, silk and porcelain.</a:t>
            </a:r>
          </a:p>
          <a:p>
            <a:endParaRPr lang="sv-SE" dirty="0"/>
          </a:p>
        </p:txBody>
      </p:sp>
      <p:sp>
        <p:nvSpPr>
          <p:cNvPr id="4" name="Platshållare för bildnummer 3"/>
          <p:cNvSpPr>
            <a:spLocks noGrp="1"/>
          </p:cNvSpPr>
          <p:nvPr>
            <p:ph type="sldNum" sz="quarter" idx="10"/>
          </p:nvPr>
        </p:nvSpPr>
        <p:spPr/>
        <p:txBody>
          <a:bodyPr/>
          <a:lstStyle/>
          <a:p>
            <a:fld id="{868EB427-B97B-4678-93F1-3B0A9DB96126}" type="slidenum">
              <a:rPr lang="sv-SE" smtClean="0"/>
              <a:t>7</a:t>
            </a:fld>
            <a:endParaRPr lang="sv-SE"/>
          </a:p>
        </p:txBody>
      </p:sp>
    </p:spTree>
    <p:extLst>
      <p:ext uri="{BB962C8B-B14F-4D97-AF65-F5344CB8AC3E}">
        <p14:creationId xmlns:p14="http://schemas.microsoft.com/office/powerpoint/2010/main" val="3082165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 dirty="0"/>
              <a:t>7 – 10 months return home</a:t>
            </a:r>
          </a:p>
          <a:p>
            <a:r>
              <a:rPr lang="en" dirty="0"/>
              <a:t>Out Dec/Jan at home Christmas/ </a:t>
            </a:r>
            <a:r>
              <a:rPr lang="en" dirty="0" err="1"/>
              <a:t>Sept</a:t>
            </a:r>
            <a:endParaRPr lang="sv-SE" dirty="0"/>
          </a:p>
          <a:p>
            <a:endParaRPr lang="sv-SE" dirty="0"/>
          </a:p>
          <a:p>
            <a:r>
              <a:rPr lang="en" dirty="0"/>
              <a:t>The company had exclusive rights to trade.</a:t>
            </a:r>
          </a:p>
          <a:p>
            <a:r>
              <a:rPr lang="en" dirty="0"/>
              <a:t>Big wins</a:t>
            </a:r>
          </a:p>
          <a:p>
            <a:r>
              <a:rPr lang="en" dirty="0"/>
              <a:t>Tax revenue to the state</a:t>
            </a:r>
          </a:p>
          <a:p>
            <a:r>
              <a:rPr lang="en" dirty="0"/>
              <a:t>China is politically stable and a model country</a:t>
            </a:r>
          </a:p>
          <a:p>
            <a:r>
              <a:rPr lang="en" dirty="0"/>
              <a:t>Researchers followed, Linné, knowledge transfer</a:t>
            </a:r>
          </a:p>
          <a:p>
            <a:r>
              <a:rPr lang="en" dirty="0"/>
              <a:t>Chinese culture becomes accessible through goods</a:t>
            </a:r>
          </a:p>
          <a:p>
            <a:r>
              <a:rPr lang="en" dirty="0"/>
              <a:t>Teahouse</a:t>
            </a:r>
          </a:p>
          <a:p>
            <a:r>
              <a:rPr lang="en" dirty="0"/>
              <a:t>Chinese gardens</a:t>
            </a:r>
          </a:p>
          <a:p>
            <a:r>
              <a:rPr lang="en" dirty="0"/>
              <a:t>Porcelain available for the middle class and below</a:t>
            </a:r>
          </a:p>
          <a:p>
            <a:endParaRPr lang="sv-SE" dirty="0"/>
          </a:p>
          <a:p>
            <a:r>
              <a:rPr lang="en" dirty="0"/>
              <a:t>A total of 37 ships (according to Kjellberg's ship list; others state 38) sailed out of Gothenburg on 130 voyages,</a:t>
            </a:r>
          </a:p>
          <a:p>
            <a:r>
              <a:rPr lang="en" dirty="0"/>
              <a:t>. On 118 trips, they came home happily from Canton and on two trips alone from India (1735 </a:t>
            </a:r>
            <a:r>
              <a:rPr lang="en" dirty="0" err="1"/>
              <a:t>and </a:t>
            </a:r>
            <a:r>
              <a:rPr lang="en" dirty="0"/>
              <a:t>1742 respectively). 8 ships were wrecked, 5 on the outward journey and 3 on the homeward journey. .</a:t>
            </a:r>
          </a:p>
          <a:p>
            <a:endParaRPr lang="sv-SE" dirty="0"/>
          </a:p>
          <a:p>
            <a:r>
              <a:rPr lang="en" dirty="0"/>
              <a:t>The route from Gothenburg around Scotland to </a:t>
            </a:r>
            <a:r>
              <a:rPr lang="en" dirty="0" err="1"/>
              <a:t>Cádiz </a:t>
            </a:r>
            <a:r>
              <a:rPr lang="en" dirty="0"/>
              <a:t>:</a:t>
            </a:r>
          </a:p>
          <a:p>
            <a:r>
              <a:rPr lang="en" dirty="0"/>
              <a:t>just over 3,800 km or just under 2,060 nautical miles (nautical miles; a nautical mile is 1,852 m)</a:t>
            </a:r>
          </a:p>
          <a:p>
            <a:r>
              <a:rPr lang="en" dirty="0"/>
              <a:t>The distance from Cadiz to </a:t>
            </a:r>
            <a:r>
              <a:rPr lang="en" dirty="0" err="1"/>
              <a:t>the Sunda Strait </a:t>
            </a:r>
            <a:r>
              <a:rPr lang="en" dirty="0"/>
              <a:t>:</a:t>
            </a:r>
          </a:p>
          <a:p>
            <a:r>
              <a:rPr lang="en" dirty="0"/>
              <a:t>just over 20,700 km or almost 11,200 nautical miles</a:t>
            </a:r>
          </a:p>
          <a:p>
            <a:r>
              <a:rPr lang="en" dirty="0"/>
              <a:t>The distance from </a:t>
            </a:r>
            <a:r>
              <a:rPr lang="en" dirty="0" err="1"/>
              <a:t>the Sunda Strait </a:t>
            </a:r>
            <a:r>
              <a:rPr lang="en" dirty="0"/>
              <a:t>to Canton:</a:t>
            </a:r>
          </a:p>
          <a:p>
            <a:r>
              <a:rPr lang="en" dirty="0"/>
              <a:t>approx. 3400 km or 1835 nautical miles.</a:t>
            </a:r>
          </a:p>
          <a:p>
            <a:r>
              <a:rPr lang="en" dirty="0"/>
              <a:t>In total, this will be almost 28,000 km or 15,120 nautical miles.</a:t>
            </a:r>
          </a:p>
          <a:p>
            <a:r>
              <a:rPr lang="en" dirty="0"/>
              <a:t>If the winds were unfavorable, the distance could be significantly longer.</a:t>
            </a:r>
          </a:p>
          <a:p>
            <a:r>
              <a:rPr lang="en" dirty="0"/>
              <a:t>Wallenberg's ship Finland was blown by a severe storm from one point</a:t>
            </a:r>
          </a:p>
          <a:p>
            <a:r>
              <a:rPr lang="en" dirty="0"/>
              <a:t>west of the Shetland Islands back as far as southern Norway,</a:t>
            </a:r>
          </a:p>
          <a:p>
            <a:r>
              <a:rPr lang="en" dirty="0"/>
              <a:t>while Brelin's ship first ended up in Elsinore, before they finally managed to get out of the Kattegat!</a:t>
            </a:r>
          </a:p>
          <a:p>
            <a:endParaRPr lang="sv-SE" dirty="0"/>
          </a:p>
          <a:p>
            <a:r>
              <a:rPr lang="en" dirty="0"/>
              <a:t>382 sailing days out of a total of 551</a:t>
            </a:r>
          </a:p>
          <a:p>
            <a:r>
              <a:rPr lang="en" dirty="0"/>
              <a:t>367 sailing days out of a total of 564.</a:t>
            </a:r>
          </a:p>
          <a:p>
            <a:endParaRPr lang="sv-SE" dirty="0"/>
          </a:p>
          <a:p>
            <a:r>
              <a:rPr lang="en" dirty="0"/>
              <a:t>They actually did! Merchant ships in the 18th century were very bad at sailing against the wind direction. Therefore, they must choose a course so that they either had the wind or the current with them, preferably both</a:t>
            </a:r>
          </a:p>
          <a:p>
            <a:r>
              <a:rPr lang="en" dirty="0"/>
              <a:t>Most sailed from Gothenburg in January or February, a few in December or March.</a:t>
            </a:r>
          </a:p>
          <a:p>
            <a:r>
              <a:rPr lang="en" dirty="0"/>
              <a:t>This was not because it was a particularly good time to sail then, on the contrary.</a:t>
            </a:r>
          </a:p>
          <a:p>
            <a:r>
              <a:rPr lang="en" dirty="0"/>
              <a:t>In winter, the wind on the West Coast usually blows from the west or northwest, and then the ships could not get out.</a:t>
            </a:r>
          </a:p>
          <a:p>
            <a:r>
              <a:rPr lang="en" dirty="0"/>
              <a:t>But when there is an easterly wind in the winter it gets cold, and then the ships often get stuck in the ice and have to be sawed out!</a:t>
            </a:r>
          </a:p>
          <a:p>
            <a:r>
              <a:rPr lang="en" dirty="0"/>
              <a:t>In addition, the sailors froze terribly on board the completely unheated ships.</a:t>
            </a:r>
          </a:p>
          <a:p>
            <a:r>
              <a:rPr lang="en" dirty="0"/>
              <a:t>But you have to reach </a:t>
            </a:r>
            <a:r>
              <a:rPr lang="en" dirty="0" err="1"/>
              <a:t>the Sunda Strait </a:t>
            </a:r>
            <a:r>
              <a:rPr lang="en" dirty="0"/>
              <a:t>between Java and Sumatra by the beginning of September at the latest,</a:t>
            </a:r>
          </a:p>
          <a:p>
            <a:r>
              <a:rPr lang="en" dirty="0"/>
              <a:t>because in October the wind (monsoon) turns, so it was not possible to sail on to Canton!</a:t>
            </a:r>
          </a:p>
          <a:p>
            <a:r>
              <a:rPr lang="en" dirty="0"/>
              <a:t>And that journey took at least six months at best. So if you hadn't left Gothenburg at the very latest in April, it was better to wait until next winter.</a:t>
            </a:r>
          </a:p>
          <a:p>
            <a:endParaRPr lang="sv-SE" dirty="0"/>
          </a:p>
          <a:p>
            <a:endParaRPr lang="sv-SE" dirty="0"/>
          </a:p>
          <a:p>
            <a:endParaRPr lang="sv-SE" dirty="0"/>
          </a:p>
        </p:txBody>
      </p:sp>
      <p:sp>
        <p:nvSpPr>
          <p:cNvPr id="4" name="Platshållare för bildnummer 3"/>
          <p:cNvSpPr>
            <a:spLocks noGrp="1"/>
          </p:cNvSpPr>
          <p:nvPr>
            <p:ph type="sldNum" sz="quarter" idx="10"/>
          </p:nvPr>
        </p:nvSpPr>
        <p:spPr/>
        <p:txBody>
          <a:bodyPr/>
          <a:lstStyle/>
          <a:p>
            <a:fld id="{64F8348F-9F81-47C6-B38E-271AD072AB2B}" type="slidenum">
              <a:rPr lang="sv-SE" smtClean="0"/>
              <a:t>8</a:t>
            </a:fld>
            <a:endParaRPr lang="sv-SE"/>
          </a:p>
        </p:txBody>
      </p:sp>
    </p:spTree>
    <p:extLst>
      <p:ext uri="{BB962C8B-B14F-4D97-AF65-F5344CB8AC3E}">
        <p14:creationId xmlns:p14="http://schemas.microsoft.com/office/powerpoint/2010/main" val="51093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 dirty="0"/>
              <a:t>Fair discussion</a:t>
            </a:r>
          </a:p>
          <a:p>
            <a:endParaRPr lang="sv-SE" dirty="0"/>
          </a:p>
          <a:p>
            <a:r>
              <a:rPr lang="en" dirty="0"/>
              <a:t>EU </a:t>
            </a:r>
            <a:r>
              <a:rPr lang="en" baseline="0" dirty="0"/>
              <a:t>countries require, for example, countries in Africa that the goods must be duty free</a:t>
            </a:r>
          </a:p>
          <a:p>
            <a:r>
              <a:rPr lang="en" baseline="0" dirty="0"/>
              <a:t>When they are imported to countries in Africa</a:t>
            </a:r>
          </a:p>
          <a:p>
            <a:endParaRPr lang="sv-SE" baseline="0" dirty="0"/>
          </a:p>
          <a:p>
            <a:r>
              <a:rPr lang="en" baseline="0" dirty="0"/>
              <a:t>While African goods are subject to customs duties when imported into the EU</a:t>
            </a:r>
            <a:endParaRPr lang="sv-SE" dirty="0"/>
          </a:p>
        </p:txBody>
      </p:sp>
      <p:sp>
        <p:nvSpPr>
          <p:cNvPr id="4" name="Platshållare för bildnummer 3"/>
          <p:cNvSpPr>
            <a:spLocks noGrp="1"/>
          </p:cNvSpPr>
          <p:nvPr>
            <p:ph type="sldNum" sz="quarter" idx="10"/>
          </p:nvPr>
        </p:nvSpPr>
        <p:spPr/>
        <p:txBody>
          <a:bodyPr/>
          <a:lstStyle/>
          <a:p>
            <a:fld id="{328589FE-9D77-4DF5-9FE2-A89D2021D163}" type="slidenum">
              <a:rPr lang="sv-SE" smtClean="0"/>
              <a:t>9</a:t>
            </a:fld>
            <a:endParaRPr lang="sv-SE" dirty="0"/>
          </a:p>
        </p:txBody>
      </p:sp>
    </p:spTree>
    <p:extLst>
      <p:ext uri="{BB962C8B-B14F-4D97-AF65-F5344CB8AC3E}">
        <p14:creationId xmlns:p14="http://schemas.microsoft.com/office/powerpoint/2010/main" val="136485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 dirty="0"/>
              <a:t>Within the Schengen area, the internal borders may be crossed everywhere without any entry or exit control being carried out, regardless of the person's nationality. However, customs controls and temporary internal border controls may occur.</a:t>
            </a:r>
          </a:p>
          <a:p>
            <a:r>
              <a:rPr lang="en" dirty="0" err="1"/>
              <a:t>European</a:t>
            </a:r>
            <a:r>
              <a:rPr lang="en" dirty="0"/>
              <a:t> </a:t>
            </a:r>
            <a:r>
              <a:rPr lang="en" dirty="0" err="1"/>
              <a:t>Free</a:t>
            </a:r>
            <a:r>
              <a:rPr lang="en" dirty="0"/>
              <a:t> </a:t>
            </a:r>
            <a:r>
              <a:rPr lang="en" dirty="0" err="1"/>
              <a:t>Trade </a:t>
            </a:r>
            <a:r>
              <a:rPr lang="en" dirty="0"/>
              <a:t>Association European Free Trade Association</a:t>
            </a:r>
          </a:p>
          <a:p>
            <a:r>
              <a:rPr lang="en" dirty="0" err="1"/>
              <a:t>European</a:t>
            </a:r>
            <a:r>
              <a:rPr lang="en" dirty="0"/>
              <a:t> </a:t>
            </a:r>
            <a:r>
              <a:rPr lang="en" dirty="0" err="1"/>
              <a:t>Economic </a:t>
            </a:r>
            <a:r>
              <a:rPr lang="en" dirty="0"/>
              <a:t>Area European Economic Area</a:t>
            </a:r>
          </a:p>
          <a:p>
            <a:r>
              <a:rPr lang="en" dirty="0"/>
              <a:t>BSEC The Organization for Economic Co-operation in the Black Sea Region</a:t>
            </a:r>
          </a:p>
        </p:txBody>
      </p:sp>
      <p:sp>
        <p:nvSpPr>
          <p:cNvPr id="4" name="Platshållare för bildnummer 3"/>
          <p:cNvSpPr>
            <a:spLocks noGrp="1"/>
          </p:cNvSpPr>
          <p:nvPr>
            <p:ph type="sldNum" sz="quarter" idx="5"/>
          </p:nvPr>
        </p:nvSpPr>
        <p:spPr/>
        <p:txBody>
          <a:bodyPr/>
          <a:lstStyle/>
          <a:p>
            <a:fld id="{328589FE-9D77-4DF5-9FE2-A89D2021D163}" type="slidenum">
              <a:rPr lang="sv-SE" smtClean="0"/>
              <a:t>10</a:t>
            </a:fld>
            <a:endParaRPr lang="sv-SE" dirty="0"/>
          </a:p>
        </p:txBody>
      </p:sp>
    </p:spTree>
    <p:extLst>
      <p:ext uri="{BB962C8B-B14F-4D97-AF65-F5344CB8AC3E}">
        <p14:creationId xmlns:p14="http://schemas.microsoft.com/office/powerpoint/2010/main" val="398480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om du vill redigera mall för underrubrikformat</a:t>
            </a:r>
          </a:p>
        </p:txBody>
      </p:sp>
      <p:sp>
        <p:nvSpPr>
          <p:cNvPr id="4" name="Platshållare för datum 3"/>
          <p:cNvSpPr>
            <a:spLocks noGrp="1"/>
          </p:cNvSpPr>
          <p:nvPr>
            <p:ph type="dt" sz="half" idx="10"/>
          </p:nvPr>
        </p:nvSpPr>
        <p:spPr/>
        <p:txBody>
          <a:bodyPr/>
          <a:lstStyle/>
          <a:p>
            <a:fld id="{CEC4D656-F1BD-413E-9058-9942C5271AD2}" type="datetimeFigureOut">
              <a:rPr lang="sv-SE" smtClean="0"/>
              <a:t>2023-11-17</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BF9891C-9ABC-4F8D-94C4-75B63981912A}" type="slidenum">
              <a:rPr lang="sv-SE" smtClean="0"/>
              <a:t>‹#›</a:t>
            </a:fld>
            <a:endParaRPr lang="sv-SE"/>
          </a:p>
        </p:txBody>
      </p:sp>
    </p:spTree>
    <p:extLst>
      <p:ext uri="{BB962C8B-B14F-4D97-AF65-F5344CB8AC3E}">
        <p14:creationId xmlns:p14="http://schemas.microsoft.com/office/powerpoint/2010/main" val="2774674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lodrät text 2"/>
          <p:cNvSpPr>
            <a:spLocks noGrp="1"/>
          </p:cNvSpPr>
          <p:nvPr>
            <p:ph type="body" orient="vert" idx="1"/>
          </p:nvPr>
        </p:nvSpPr>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p:txBody>
          <a:bodyPr/>
          <a:lstStyle/>
          <a:p>
            <a:fld id="{CEC4D656-F1BD-413E-9058-9942C5271AD2}" type="datetimeFigureOut">
              <a:rPr lang="sv-SE" smtClean="0"/>
              <a:t>2023-11-17</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BF9891C-9ABC-4F8D-94C4-75B63981912A}" type="slidenum">
              <a:rPr lang="sv-SE" smtClean="0"/>
              <a:t>‹#›</a:t>
            </a:fld>
            <a:endParaRPr lang="sv-SE"/>
          </a:p>
        </p:txBody>
      </p:sp>
    </p:spTree>
    <p:extLst>
      <p:ext uri="{BB962C8B-B14F-4D97-AF65-F5344CB8AC3E}">
        <p14:creationId xmlns:p14="http://schemas.microsoft.com/office/powerpoint/2010/main" val="900705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724900" y="365125"/>
            <a:ext cx="2628900" cy="5811838"/>
          </a:xfrm>
        </p:spPr>
        <p:txBody>
          <a:bodyPr vert="eaVert"/>
          <a:lstStyle/>
          <a:p>
            <a:r>
              <a:rPr lang="sv-SE"/>
              <a:t>Klicka här för att ändra format</a:t>
            </a:r>
          </a:p>
        </p:txBody>
      </p:sp>
      <p:sp>
        <p:nvSpPr>
          <p:cNvPr id="3" name="Platshållare för lodrät text 2"/>
          <p:cNvSpPr>
            <a:spLocks noGrp="1"/>
          </p:cNvSpPr>
          <p:nvPr>
            <p:ph type="body" orient="vert" idx="1"/>
          </p:nvPr>
        </p:nvSpPr>
        <p:spPr>
          <a:xfrm>
            <a:off x="838200" y="365125"/>
            <a:ext cx="7734300" cy="5811838"/>
          </a:xfrm>
        </p:spPr>
        <p:txBody>
          <a:bodyPr vert="eaVert"/>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p:txBody>
          <a:bodyPr/>
          <a:lstStyle/>
          <a:p>
            <a:fld id="{CEC4D656-F1BD-413E-9058-9942C5271AD2}" type="datetimeFigureOut">
              <a:rPr lang="sv-SE" smtClean="0"/>
              <a:t>2023-11-17</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BF9891C-9ABC-4F8D-94C4-75B63981912A}" type="slidenum">
              <a:rPr lang="sv-SE" smtClean="0"/>
              <a:t>‹#›</a:t>
            </a:fld>
            <a:endParaRPr lang="sv-SE"/>
          </a:p>
        </p:txBody>
      </p:sp>
    </p:spTree>
    <p:extLst>
      <p:ext uri="{BB962C8B-B14F-4D97-AF65-F5344CB8AC3E}">
        <p14:creationId xmlns:p14="http://schemas.microsoft.com/office/powerpoint/2010/main" val="2764412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p:txBody>
          <a:bodyPr/>
          <a:lstStyle/>
          <a:p>
            <a:fld id="{CEC4D656-F1BD-413E-9058-9942C5271AD2}" type="datetimeFigureOut">
              <a:rPr lang="sv-SE" smtClean="0"/>
              <a:t>2023-11-17</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BF9891C-9ABC-4F8D-94C4-75B63981912A}" type="slidenum">
              <a:rPr lang="sv-SE" smtClean="0"/>
              <a:t>‹#›</a:t>
            </a:fld>
            <a:endParaRPr lang="sv-SE"/>
          </a:p>
        </p:txBody>
      </p:sp>
    </p:spTree>
    <p:extLst>
      <p:ext uri="{BB962C8B-B14F-4D97-AF65-F5344CB8AC3E}">
        <p14:creationId xmlns:p14="http://schemas.microsoft.com/office/powerpoint/2010/main" val="1468212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Redigera format för bakgrundstext</a:t>
            </a:r>
          </a:p>
        </p:txBody>
      </p:sp>
      <p:sp>
        <p:nvSpPr>
          <p:cNvPr id="4" name="Platshållare för datum 3"/>
          <p:cNvSpPr>
            <a:spLocks noGrp="1"/>
          </p:cNvSpPr>
          <p:nvPr>
            <p:ph type="dt" sz="half" idx="10"/>
          </p:nvPr>
        </p:nvSpPr>
        <p:spPr/>
        <p:txBody>
          <a:bodyPr/>
          <a:lstStyle/>
          <a:p>
            <a:fld id="{CEC4D656-F1BD-413E-9058-9942C5271AD2}" type="datetimeFigureOut">
              <a:rPr lang="sv-SE" smtClean="0"/>
              <a:t>2023-11-17</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BF9891C-9ABC-4F8D-94C4-75B63981912A}" type="slidenum">
              <a:rPr lang="sv-SE" smtClean="0"/>
              <a:t>‹#›</a:t>
            </a:fld>
            <a:endParaRPr lang="sv-SE"/>
          </a:p>
        </p:txBody>
      </p:sp>
    </p:spTree>
    <p:extLst>
      <p:ext uri="{BB962C8B-B14F-4D97-AF65-F5344CB8AC3E}">
        <p14:creationId xmlns:p14="http://schemas.microsoft.com/office/powerpoint/2010/main" val="384784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CEC4D656-F1BD-413E-9058-9942C5271AD2}" type="datetimeFigureOut">
              <a:rPr lang="sv-SE" smtClean="0"/>
              <a:t>2023-11-17</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9BF9891C-9ABC-4F8D-94C4-75B63981912A}" type="slidenum">
              <a:rPr lang="sv-SE" smtClean="0"/>
              <a:t>‹#›</a:t>
            </a:fld>
            <a:endParaRPr lang="sv-SE"/>
          </a:p>
        </p:txBody>
      </p:sp>
    </p:spTree>
    <p:extLst>
      <p:ext uri="{BB962C8B-B14F-4D97-AF65-F5344CB8AC3E}">
        <p14:creationId xmlns:p14="http://schemas.microsoft.com/office/powerpoint/2010/main" val="1628013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Redigera format för bakgrundstext</a:t>
            </a:r>
          </a:p>
        </p:txBody>
      </p:sp>
      <p:sp>
        <p:nvSpPr>
          <p:cNvPr id="4" name="Platshållare för innehåll 3"/>
          <p:cNvSpPr>
            <a:spLocks noGrp="1"/>
          </p:cNvSpPr>
          <p:nvPr>
            <p:ph sz="half" idx="2"/>
          </p:nvPr>
        </p:nvSpPr>
        <p:spPr>
          <a:xfrm>
            <a:off x="839788" y="2505075"/>
            <a:ext cx="5157787" cy="368458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Redigera format för bakgrundstext</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CEC4D656-F1BD-413E-9058-9942C5271AD2}" type="datetimeFigureOut">
              <a:rPr lang="sv-SE" smtClean="0"/>
              <a:t>2023-11-17</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9BF9891C-9ABC-4F8D-94C4-75B63981912A}" type="slidenum">
              <a:rPr lang="sv-SE" smtClean="0"/>
              <a:t>‹#›</a:t>
            </a:fld>
            <a:endParaRPr lang="sv-SE"/>
          </a:p>
        </p:txBody>
      </p:sp>
    </p:spTree>
    <p:extLst>
      <p:ext uri="{BB962C8B-B14F-4D97-AF65-F5344CB8AC3E}">
        <p14:creationId xmlns:p14="http://schemas.microsoft.com/office/powerpoint/2010/main" val="342951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CEC4D656-F1BD-413E-9058-9942C5271AD2}" type="datetimeFigureOut">
              <a:rPr lang="sv-SE" smtClean="0"/>
              <a:t>2023-11-17</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9BF9891C-9ABC-4F8D-94C4-75B63981912A}" type="slidenum">
              <a:rPr lang="sv-SE" smtClean="0"/>
              <a:t>‹#›</a:t>
            </a:fld>
            <a:endParaRPr lang="sv-SE"/>
          </a:p>
        </p:txBody>
      </p:sp>
    </p:spTree>
    <p:extLst>
      <p:ext uri="{BB962C8B-B14F-4D97-AF65-F5344CB8AC3E}">
        <p14:creationId xmlns:p14="http://schemas.microsoft.com/office/powerpoint/2010/main" val="3973025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CEC4D656-F1BD-413E-9058-9942C5271AD2}" type="datetimeFigureOut">
              <a:rPr lang="sv-SE" smtClean="0"/>
              <a:t>2023-11-17</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9BF9891C-9ABC-4F8D-94C4-75B63981912A}" type="slidenum">
              <a:rPr lang="sv-SE" smtClean="0"/>
              <a:t>‹#›</a:t>
            </a:fld>
            <a:endParaRPr lang="sv-SE"/>
          </a:p>
        </p:txBody>
      </p:sp>
    </p:spTree>
    <p:extLst>
      <p:ext uri="{BB962C8B-B14F-4D97-AF65-F5344CB8AC3E}">
        <p14:creationId xmlns:p14="http://schemas.microsoft.com/office/powerpoint/2010/main" val="1859229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a:t>Klicka här för att ändra format</a:t>
            </a:r>
          </a:p>
        </p:txBody>
      </p:sp>
      <p:sp>
        <p:nvSpPr>
          <p:cNvPr id="3" name="Platshållare för innehåll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Redigera format för bakgrundstext</a:t>
            </a:r>
          </a:p>
        </p:txBody>
      </p:sp>
      <p:sp>
        <p:nvSpPr>
          <p:cNvPr id="5" name="Platshållare för datum 4"/>
          <p:cNvSpPr>
            <a:spLocks noGrp="1"/>
          </p:cNvSpPr>
          <p:nvPr>
            <p:ph type="dt" sz="half" idx="10"/>
          </p:nvPr>
        </p:nvSpPr>
        <p:spPr/>
        <p:txBody>
          <a:bodyPr/>
          <a:lstStyle/>
          <a:p>
            <a:fld id="{CEC4D656-F1BD-413E-9058-9942C5271AD2}" type="datetimeFigureOut">
              <a:rPr lang="sv-SE" smtClean="0"/>
              <a:t>2023-11-17</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9BF9891C-9ABC-4F8D-94C4-75B63981912A}" type="slidenum">
              <a:rPr lang="sv-SE" smtClean="0"/>
              <a:t>‹#›</a:t>
            </a:fld>
            <a:endParaRPr lang="sv-SE"/>
          </a:p>
        </p:txBody>
      </p:sp>
    </p:spTree>
    <p:extLst>
      <p:ext uri="{BB962C8B-B14F-4D97-AF65-F5344CB8AC3E}">
        <p14:creationId xmlns:p14="http://schemas.microsoft.com/office/powerpoint/2010/main" val="29500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a:t>Klicka här för att ändra format</a:t>
            </a:r>
          </a:p>
        </p:txBody>
      </p:sp>
      <p:sp>
        <p:nvSpPr>
          <p:cNvPr id="3" name="Platshållare för bild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Redigera format för bakgrundstext</a:t>
            </a:r>
          </a:p>
        </p:txBody>
      </p:sp>
      <p:sp>
        <p:nvSpPr>
          <p:cNvPr id="5" name="Platshållare för datum 4"/>
          <p:cNvSpPr>
            <a:spLocks noGrp="1"/>
          </p:cNvSpPr>
          <p:nvPr>
            <p:ph type="dt" sz="half" idx="10"/>
          </p:nvPr>
        </p:nvSpPr>
        <p:spPr/>
        <p:txBody>
          <a:bodyPr/>
          <a:lstStyle/>
          <a:p>
            <a:fld id="{CEC4D656-F1BD-413E-9058-9942C5271AD2}" type="datetimeFigureOut">
              <a:rPr lang="sv-SE" smtClean="0"/>
              <a:t>2023-11-17</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9BF9891C-9ABC-4F8D-94C4-75B63981912A}" type="slidenum">
              <a:rPr lang="sv-SE" smtClean="0"/>
              <a:t>‹#›</a:t>
            </a:fld>
            <a:endParaRPr lang="sv-SE"/>
          </a:p>
        </p:txBody>
      </p:sp>
    </p:spTree>
    <p:extLst>
      <p:ext uri="{BB962C8B-B14F-4D97-AF65-F5344CB8AC3E}">
        <p14:creationId xmlns:p14="http://schemas.microsoft.com/office/powerpoint/2010/main" val="3434152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4D656-F1BD-413E-9058-9942C5271AD2}" type="datetimeFigureOut">
              <a:rPr lang="sv-SE" smtClean="0"/>
              <a:t>2023-11-17</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F9891C-9ABC-4F8D-94C4-75B63981912A}" type="slidenum">
              <a:rPr lang="sv-SE" smtClean="0"/>
              <a:t>‹#›</a:t>
            </a:fld>
            <a:endParaRPr lang="sv-SE"/>
          </a:p>
        </p:txBody>
      </p:sp>
    </p:spTree>
    <p:extLst>
      <p:ext uri="{BB962C8B-B14F-4D97-AF65-F5344CB8AC3E}">
        <p14:creationId xmlns:p14="http://schemas.microsoft.com/office/powerpoint/2010/main" val="288767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www.gof.dsv.com/?gof=1&amp;ContextItemId=%7b000AE826-ADF0-4A97-94BD-AC83813D9377%7d&amp;pagesize=50&amp;freetext=Sweden&amp;Continent=%7b000AE826-ADF0-4A97-94BD-AC83813D9377%7d&amp;sortfield=officetype&amp;sortdirection=descending&amp;subsortfield=country"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www.freja.com/se/kontakta-oss/kontaktperson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accent1">
                    <a:lumMod val="50000"/>
                  </a:schemeClr>
                </a:solidFill>
              </a:rPr>
              <a:t>Welcome!</a:t>
            </a:r>
          </a:p>
        </p:txBody>
      </p:sp>
      <p:sp>
        <p:nvSpPr>
          <p:cNvPr id="3" name="Platshållare för innehåll 2"/>
          <p:cNvSpPr>
            <a:spLocks noGrp="1"/>
          </p:cNvSpPr>
          <p:nvPr>
            <p:ph idx="1"/>
          </p:nvPr>
        </p:nvSpPr>
        <p:spPr/>
        <p:txBody>
          <a:bodyPr/>
          <a:lstStyle/>
          <a:p>
            <a:r>
              <a:rPr lang="en" dirty="0"/>
              <a:t>Presentation</a:t>
            </a:r>
          </a:p>
          <a:p>
            <a:r>
              <a:rPr lang="en" dirty="0"/>
              <a:t>Syllabus</a:t>
            </a:r>
          </a:p>
          <a:p>
            <a:r>
              <a:rPr lang="en" dirty="0"/>
              <a:t>Planning</a:t>
            </a:r>
          </a:p>
          <a:p>
            <a:r>
              <a:rPr lang="en" dirty="0"/>
              <a:t>The structure of the course</a:t>
            </a:r>
          </a:p>
          <a:p>
            <a:r>
              <a:rPr lang="en" dirty="0"/>
              <a:t>Questions, questions, questions 😨</a:t>
            </a:r>
          </a:p>
          <a:p>
            <a:pPr marL="0" indent="0">
              <a:buNone/>
            </a:pPr>
            <a:endParaRPr lang="sv-SE" dirty="0"/>
          </a:p>
          <a:p>
            <a:r>
              <a:rPr lang="en" dirty="0"/>
              <a:t>COURSE START</a:t>
            </a:r>
          </a:p>
          <a:p>
            <a:endParaRPr lang="sv-SE" dirty="0"/>
          </a:p>
        </p:txBody>
      </p:sp>
      <p:pic>
        <p:nvPicPr>
          <p:cNvPr id="4" name="Bildobjekt 3"/>
          <p:cNvPicPr>
            <a:picLocks noChangeAspect="1"/>
          </p:cNvPicPr>
          <p:nvPr/>
        </p:nvPicPr>
        <p:blipFill>
          <a:blip r:embed="rId2"/>
          <a:stretch>
            <a:fillRect/>
          </a:stretch>
        </p:blipFill>
        <p:spPr>
          <a:xfrm>
            <a:off x="7687941" y="3061073"/>
            <a:ext cx="2803773" cy="1880442"/>
          </a:xfrm>
          <a:prstGeom prst="rect">
            <a:avLst/>
          </a:prstGeom>
        </p:spPr>
      </p:pic>
    </p:spTree>
    <p:extLst>
      <p:ext uri="{BB962C8B-B14F-4D97-AF65-F5344CB8AC3E}">
        <p14:creationId xmlns:p14="http://schemas.microsoft.com/office/powerpoint/2010/main" val="107155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a:extLst>
              <a:ext uri="{FF2B5EF4-FFF2-40B4-BE49-F238E27FC236}">
                <a16:creationId xmlns:a16="http://schemas.microsoft.com/office/drawing/2014/main" id="{21C034AA-41AD-43C6-ADBE-83FD3CDA35B3}"/>
              </a:ext>
            </a:extLst>
          </p:cNvPr>
          <p:cNvPicPr>
            <a:picLocks noChangeAspect="1"/>
          </p:cNvPicPr>
          <p:nvPr/>
        </p:nvPicPr>
        <p:blipFill>
          <a:blip r:embed="rId3"/>
          <a:stretch>
            <a:fillRect/>
          </a:stretch>
        </p:blipFill>
        <p:spPr>
          <a:xfrm>
            <a:off x="0" y="462915"/>
            <a:ext cx="7945488" cy="5617845"/>
          </a:xfrm>
          <a:prstGeom prst="rect">
            <a:avLst/>
          </a:prstGeom>
        </p:spPr>
      </p:pic>
      <p:sp>
        <p:nvSpPr>
          <p:cNvPr id="3" name="textruta 2">
            <a:extLst>
              <a:ext uri="{FF2B5EF4-FFF2-40B4-BE49-F238E27FC236}">
                <a16:creationId xmlns:a16="http://schemas.microsoft.com/office/drawing/2014/main" id="{0D2B43AE-E3BF-459B-88F0-1620EE29E3D6}"/>
              </a:ext>
            </a:extLst>
          </p:cNvPr>
          <p:cNvSpPr txBox="1"/>
          <p:nvPr/>
        </p:nvSpPr>
        <p:spPr>
          <a:xfrm>
            <a:off x="7945488" y="525780"/>
            <a:ext cx="4109352" cy="6463308"/>
          </a:xfrm>
          <a:prstGeom prst="rect">
            <a:avLst/>
          </a:prstGeom>
          <a:noFill/>
        </p:spPr>
        <p:txBody>
          <a:bodyPr wrap="square" rtlCol="0">
            <a:spAutoFit/>
          </a:bodyPr>
          <a:lstStyle/>
          <a:p>
            <a:r>
              <a:rPr lang="en" dirty="0"/>
              <a:t>Council of Europe Europe council</a:t>
            </a:r>
          </a:p>
          <a:p>
            <a:r>
              <a:rPr lang="en" dirty="0"/>
              <a:t>Schengen area No entry and exit controls</a:t>
            </a:r>
          </a:p>
          <a:p>
            <a:r>
              <a:rPr lang="en" dirty="0"/>
              <a:t>EFTA </a:t>
            </a:r>
            <a:r>
              <a:rPr lang="en" dirty="0" err="1"/>
              <a:t>European</a:t>
            </a:r>
            <a:r>
              <a:rPr lang="en" dirty="0"/>
              <a:t> </a:t>
            </a:r>
            <a:r>
              <a:rPr lang="en" dirty="0" err="1"/>
              <a:t>Free</a:t>
            </a:r>
            <a:r>
              <a:rPr lang="en" dirty="0"/>
              <a:t> </a:t>
            </a:r>
            <a:r>
              <a:rPr lang="en" dirty="0" err="1"/>
              <a:t>Trade </a:t>
            </a:r>
            <a:r>
              <a:rPr lang="en" dirty="0"/>
              <a:t>Association</a:t>
            </a:r>
          </a:p>
          <a:p>
            <a:r>
              <a:rPr lang="en" dirty="0"/>
              <a:t>EEA </a:t>
            </a:r>
            <a:r>
              <a:rPr lang="en" dirty="0" err="1"/>
              <a:t>European</a:t>
            </a:r>
            <a:r>
              <a:rPr lang="en" dirty="0"/>
              <a:t> </a:t>
            </a:r>
            <a:r>
              <a:rPr lang="en" dirty="0" err="1"/>
              <a:t>Economic </a:t>
            </a:r>
            <a:r>
              <a:rPr lang="en" dirty="0"/>
              <a:t>Area</a:t>
            </a:r>
          </a:p>
          <a:p>
            <a:r>
              <a:rPr lang="en" dirty="0"/>
              <a:t>EURO zone EURO currency</a:t>
            </a:r>
          </a:p>
          <a:p>
            <a:r>
              <a:rPr lang="en" dirty="0" err="1"/>
              <a:t>European </a:t>
            </a:r>
            <a:r>
              <a:rPr lang="en" dirty="0"/>
              <a:t>Union</a:t>
            </a:r>
          </a:p>
          <a:p>
            <a:r>
              <a:rPr lang="en" dirty="0"/>
              <a:t>EU Customs Union Customs Union</a:t>
            </a:r>
          </a:p>
          <a:p>
            <a:r>
              <a:rPr lang="en" dirty="0"/>
              <a:t>BSEC Black Sea </a:t>
            </a:r>
            <a:r>
              <a:rPr lang="en" dirty="0" err="1"/>
              <a:t>Economic</a:t>
            </a:r>
            <a:r>
              <a:rPr lang="en" dirty="0"/>
              <a:t> </a:t>
            </a:r>
            <a:r>
              <a:rPr lang="en" dirty="0" err="1"/>
              <a:t>Cooperation</a:t>
            </a:r>
            <a:endParaRPr lang="sv-SE" dirty="0"/>
          </a:p>
          <a:p>
            <a:r>
              <a:rPr lang="en" dirty="0"/>
              <a:t>GUAM Organization for Democracy and Economic Development</a:t>
            </a:r>
          </a:p>
          <a:p>
            <a:r>
              <a:rPr lang="en" dirty="0"/>
              <a:t>CEFTA Central European Free Trade Agreement</a:t>
            </a:r>
          </a:p>
          <a:p>
            <a:r>
              <a:rPr lang="en" dirty="0"/>
              <a:t>Union State of Russia and Belarus</a:t>
            </a:r>
          </a:p>
          <a:p>
            <a:r>
              <a:rPr lang="en" dirty="0" err="1"/>
              <a:t>Visegrád </a:t>
            </a:r>
            <a:r>
              <a:rPr lang="en" dirty="0"/>
              <a:t>group Poland, Czech Republic, Slovakia and Hungary</a:t>
            </a:r>
          </a:p>
          <a:p>
            <a:r>
              <a:rPr lang="en" dirty="0"/>
              <a:t>Baltic </a:t>
            </a:r>
            <a:r>
              <a:rPr lang="en" dirty="0" err="1"/>
              <a:t>Assembly </a:t>
            </a:r>
            <a:r>
              <a:rPr lang="en" dirty="0"/>
              <a:t>Estonia, Latvia and Lithuania</a:t>
            </a:r>
          </a:p>
          <a:p>
            <a:r>
              <a:rPr lang="en" dirty="0"/>
              <a:t>Nordic council Sweden, Norway, Denmark, Finland and Iceland</a:t>
            </a:r>
          </a:p>
          <a:p>
            <a:r>
              <a:rPr lang="en" dirty="0"/>
              <a:t>Benelux Belgium, the Netherlands and Luxembourg </a:t>
            </a:r>
          </a:p>
          <a:p>
            <a:endParaRPr lang="sv-SE" dirty="0"/>
          </a:p>
        </p:txBody>
      </p:sp>
    </p:spTree>
    <p:extLst>
      <p:ext uri="{BB962C8B-B14F-4D97-AF65-F5344CB8AC3E}">
        <p14:creationId xmlns:p14="http://schemas.microsoft.com/office/powerpoint/2010/main" val="23864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 dirty="0"/>
              <a:t>Global trade</a:t>
            </a:r>
          </a:p>
        </p:txBody>
      </p:sp>
      <p:sp>
        <p:nvSpPr>
          <p:cNvPr id="5" name="Platshållare för innehåll 4"/>
          <p:cNvSpPr>
            <a:spLocks noGrp="1"/>
          </p:cNvSpPr>
          <p:nvPr>
            <p:ph idx="1"/>
          </p:nvPr>
        </p:nvSpPr>
        <p:spPr/>
        <p:txBody>
          <a:bodyPr>
            <a:normAutofit fontScale="70000" lnSpcReduction="20000"/>
          </a:bodyPr>
          <a:lstStyle/>
          <a:p>
            <a:r>
              <a:rPr lang="en" dirty="0"/>
              <a:t>International trade as a driving force</a:t>
            </a:r>
          </a:p>
          <a:p>
            <a:pPr lvl="1"/>
            <a:r>
              <a:rPr lang="en" dirty="0"/>
              <a:t>Community development</a:t>
            </a:r>
          </a:p>
          <a:p>
            <a:r>
              <a:rPr lang="en" dirty="0"/>
              <a:t>Technological advances</a:t>
            </a:r>
          </a:p>
          <a:p>
            <a:r>
              <a:rPr lang="en" dirty="0"/>
              <a:t>The global marketplace</a:t>
            </a:r>
          </a:p>
          <a:p>
            <a:pPr lvl="1"/>
            <a:r>
              <a:rPr lang="en" dirty="0"/>
              <a:t>More products</a:t>
            </a:r>
          </a:p>
          <a:p>
            <a:pPr lvl="1"/>
            <a:r>
              <a:rPr lang="en" dirty="0"/>
              <a:t>More sellers</a:t>
            </a:r>
          </a:p>
          <a:p>
            <a:pPr lvl="1"/>
            <a:r>
              <a:rPr lang="en" dirty="0"/>
              <a:t>More buyers</a:t>
            </a:r>
          </a:p>
          <a:p>
            <a:r>
              <a:rPr lang="en" dirty="0"/>
              <a:t>Logistics and transport systems</a:t>
            </a:r>
          </a:p>
          <a:p>
            <a:pPr lvl="1"/>
            <a:r>
              <a:rPr lang="en" dirty="0"/>
              <a:t>Developed in parallel with trade</a:t>
            </a:r>
          </a:p>
          <a:p>
            <a:pPr lvl="1"/>
            <a:r>
              <a:rPr lang="en" dirty="0"/>
              <a:t>Systems and infrastructure</a:t>
            </a:r>
          </a:p>
          <a:p>
            <a:pPr lvl="2"/>
            <a:r>
              <a:rPr lang="en" dirty="0"/>
              <a:t>Ports</a:t>
            </a:r>
          </a:p>
          <a:p>
            <a:pPr lvl="2"/>
            <a:r>
              <a:rPr lang="en" dirty="0"/>
              <a:t>Use of load carrier systems</a:t>
            </a:r>
          </a:p>
          <a:p>
            <a:pPr lvl="3"/>
            <a:r>
              <a:rPr lang="en" dirty="0"/>
              <a:t>Containers and trailers</a:t>
            </a:r>
          </a:p>
          <a:p>
            <a:pPr lvl="2"/>
            <a:r>
              <a:rPr lang="en" dirty="0"/>
              <a:t>Standardization of transport units</a:t>
            </a:r>
          </a:p>
          <a:p>
            <a:pPr lvl="3"/>
            <a:r>
              <a:rPr lang="en" dirty="0"/>
              <a:t>EUR platform</a:t>
            </a:r>
          </a:p>
          <a:p>
            <a:pPr lvl="1"/>
            <a:r>
              <a:rPr lang="en" dirty="0"/>
              <a:t>Contributes to increased availability of goods</a:t>
            </a:r>
          </a:p>
          <a:p>
            <a:pPr lvl="1"/>
            <a:endParaRPr lang="sv-SE" dirty="0"/>
          </a:p>
          <a:p>
            <a:pPr marL="0" indent="0">
              <a:buNone/>
            </a:pPr>
            <a:endParaRPr lang="sv-SE" dirty="0"/>
          </a:p>
          <a:p>
            <a:endParaRPr lang="sv-SE" dirty="0"/>
          </a:p>
        </p:txBody>
      </p:sp>
      <p:pic>
        <p:nvPicPr>
          <p:cNvPr id="2" name="Bildobjekt 1"/>
          <p:cNvPicPr>
            <a:picLocks noChangeAspect="1"/>
          </p:cNvPicPr>
          <p:nvPr/>
        </p:nvPicPr>
        <p:blipFill>
          <a:blip r:embed="rId3"/>
          <a:stretch>
            <a:fillRect/>
          </a:stretch>
        </p:blipFill>
        <p:spPr>
          <a:xfrm>
            <a:off x="7379368" y="2821492"/>
            <a:ext cx="3584659" cy="3117095"/>
          </a:xfrm>
          <a:prstGeom prst="rect">
            <a:avLst/>
          </a:prstGeom>
        </p:spPr>
      </p:pic>
    </p:spTree>
    <p:extLst>
      <p:ext uri="{BB962C8B-B14F-4D97-AF65-F5344CB8AC3E}">
        <p14:creationId xmlns:p14="http://schemas.microsoft.com/office/powerpoint/2010/main" val="225850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a:extLst>
              <a:ext uri="{FF2B5EF4-FFF2-40B4-BE49-F238E27FC236}">
                <a16:creationId xmlns:a16="http://schemas.microsoft.com/office/drawing/2014/main" id="{5BC463FA-55C7-4C0A-8962-DB668942F263}"/>
              </a:ext>
            </a:extLst>
          </p:cNvPr>
          <p:cNvPicPr>
            <a:picLocks noChangeAspect="1"/>
          </p:cNvPicPr>
          <p:nvPr/>
        </p:nvPicPr>
        <p:blipFill rotWithShape="1">
          <a:blip r:embed="rId3"/>
          <a:srcRect b="5594"/>
          <a:stretch/>
        </p:blipFill>
        <p:spPr>
          <a:xfrm>
            <a:off x="-70001" y="0"/>
            <a:ext cx="12036471" cy="6858000"/>
          </a:xfrm>
          <a:prstGeom prst="rect">
            <a:avLst/>
          </a:prstGeom>
        </p:spPr>
      </p:pic>
    </p:spTree>
    <p:extLst>
      <p:ext uri="{BB962C8B-B14F-4D97-AF65-F5344CB8AC3E}">
        <p14:creationId xmlns:p14="http://schemas.microsoft.com/office/powerpoint/2010/main" val="914562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198121" y="254957"/>
            <a:ext cx="5530650" cy="1325563"/>
          </a:xfrm>
        </p:spPr>
        <p:txBody>
          <a:bodyPr/>
          <a:lstStyle/>
          <a:p>
            <a:r>
              <a:rPr lang="en" dirty="0"/>
              <a:t>Global trade</a:t>
            </a:r>
          </a:p>
        </p:txBody>
      </p:sp>
      <p:sp>
        <p:nvSpPr>
          <p:cNvPr id="3" name="Platshållare för innehåll 2"/>
          <p:cNvSpPr>
            <a:spLocks noGrp="1"/>
          </p:cNvSpPr>
          <p:nvPr>
            <p:ph idx="1"/>
          </p:nvPr>
        </p:nvSpPr>
        <p:spPr>
          <a:xfrm>
            <a:off x="198120" y="1467337"/>
            <a:ext cx="4067195" cy="4351338"/>
          </a:xfrm>
        </p:spPr>
        <p:txBody>
          <a:bodyPr/>
          <a:lstStyle/>
          <a:p>
            <a:r>
              <a:rPr lang="en" dirty="0"/>
              <a:t>Sweden's trade partners' export goods</a:t>
            </a:r>
          </a:p>
          <a:p>
            <a:pPr lvl="1"/>
            <a:endParaRPr lang="sv-SE" dirty="0"/>
          </a:p>
        </p:txBody>
      </p:sp>
      <p:pic>
        <p:nvPicPr>
          <p:cNvPr id="12" name="Bildobjekt 11">
            <a:extLst>
              <a:ext uri="{FF2B5EF4-FFF2-40B4-BE49-F238E27FC236}">
                <a16:creationId xmlns:a16="http://schemas.microsoft.com/office/drawing/2014/main" id="{D98025FB-EB8B-9A23-5DC3-1635C3C6DB3B}"/>
              </a:ext>
            </a:extLst>
          </p:cNvPr>
          <p:cNvPicPr>
            <a:picLocks noChangeAspect="1"/>
          </p:cNvPicPr>
          <p:nvPr/>
        </p:nvPicPr>
        <p:blipFill>
          <a:blip r:embed="rId3"/>
          <a:stretch>
            <a:fillRect/>
          </a:stretch>
        </p:blipFill>
        <p:spPr>
          <a:xfrm>
            <a:off x="28126" y="2317442"/>
            <a:ext cx="5900233" cy="4540559"/>
          </a:xfrm>
          <a:prstGeom prst="rect">
            <a:avLst/>
          </a:prstGeom>
        </p:spPr>
      </p:pic>
      <p:pic>
        <p:nvPicPr>
          <p:cNvPr id="14" name="Bildobjekt 13">
            <a:extLst>
              <a:ext uri="{FF2B5EF4-FFF2-40B4-BE49-F238E27FC236}">
                <a16:creationId xmlns:a16="http://schemas.microsoft.com/office/drawing/2014/main" id="{4C15C5DA-A152-1D19-5DC1-D9E6ABFF74E1}"/>
              </a:ext>
            </a:extLst>
          </p:cNvPr>
          <p:cNvPicPr>
            <a:picLocks noChangeAspect="1"/>
          </p:cNvPicPr>
          <p:nvPr/>
        </p:nvPicPr>
        <p:blipFill>
          <a:blip r:embed="rId4"/>
          <a:stretch>
            <a:fillRect/>
          </a:stretch>
        </p:blipFill>
        <p:spPr>
          <a:xfrm>
            <a:off x="5928360" y="254956"/>
            <a:ext cx="5958329" cy="4123195"/>
          </a:xfrm>
          <a:prstGeom prst="rect">
            <a:avLst/>
          </a:prstGeom>
        </p:spPr>
      </p:pic>
    </p:spTree>
    <p:extLst>
      <p:ext uri="{BB962C8B-B14F-4D97-AF65-F5344CB8AC3E}">
        <p14:creationId xmlns:p14="http://schemas.microsoft.com/office/powerpoint/2010/main" val="1644694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13610" y="261424"/>
            <a:ext cx="5482390" cy="1325563"/>
          </a:xfrm>
        </p:spPr>
        <p:txBody>
          <a:bodyPr/>
          <a:lstStyle/>
          <a:p>
            <a:r>
              <a:rPr lang="en" dirty="0"/>
              <a:t>Global trade</a:t>
            </a:r>
          </a:p>
        </p:txBody>
      </p:sp>
      <p:sp>
        <p:nvSpPr>
          <p:cNvPr id="3" name="Platshållare för innehåll 2"/>
          <p:cNvSpPr>
            <a:spLocks noGrp="1"/>
          </p:cNvSpPr>
          <p:nvPr>
            <p:ph idx="1"/>
          </p:nvPr>
        </p:nvSpPr>
        <p:spPr>
          <a:xfrm>
            <a:off x="343215" y="1253331"/>
            <a:ext cx="4304984" cy="4351338"/>
          </a:xfrm>
        </p:spPr>
        <p:txBody>
          <a:bodyPr/>
          <a:lstStyle/>
          <a:p>
            <a:r>
              <a:rPr lang="en" dirty="0"/>
              <a:t>Import goods of Sweden's trading partners</a:t>
            </a:r>
          </a:p>
        </p:txBody>
      </p:sp>
      <p:pic>
        <p:nvPicPr>
          <p:cNvPr id="5" name="Bildobjekt 4">
            <a:extLst>
              <a:ext uri="{FF2B5EF4-FFF2-40B4-BE49-F238E27FC236}">
                <a16:creationId xmlns:a16="http://schemas.microsoft.com/office/drawing/2014/main" id="{6C52A4F5-88A7-BD57-4F46-94E1863F4625}"/>
              </a:ext>
            </a:extLst>
          </p:cNvPr>
          <p:cNvPicPr>
            <a:picLocks noChangeAspect="1"/>
          </p:cNvPicPr>
          <p:nvPr/>
        </p:nvPicPr>
        <p:blipFill>
          <a:blip r:embed="rId3"/>
          <a:stretch>
            <a:fillRect/>
          </a:stretch>
        </p:blipFill>
        <p:spPr>
          <a:xfrm>
            <a:off x="5973930" y="0"/>
            <a:ext cx="6130841" cy="3810000"/>
          </a:xfrm>
          <a:prstGeom prst="rect">
            <a:avLst/>
          </a:prstGeom>
        </p:spPr>
      </p:pic>
      <p:pic>
        <p:nvPicPr>
          <p:cNvPr id="9" name="Bildobjekt 8">
            <a:extLst>
              <a:ext uri="{FF2B5EF4-FFF2-40B4-BE49-F238E27FC236}">
                <a16:creationId xmlns:a16="http://schemas.microsoft.com/office/drawing/2014/main" id="{31770C3F-37B2-360C-76F8-11CF8F163A0E}"/>
              </a:ext>
            </a:extLst>
          </p:cNvPr>
          <p:cNvPicPr>
            <a:picLocks noChangeAspect="1"/>
          </p:cNvPicPr>
          <p:nvPr/>
        </p:nvPicPr>
        <p:blipFill rotWithShape="1">
          <a:blip r:embed="rId4"/>
          <a:srcRect t="2597"/>
          <a:stretch/>
        </p:blipFill>
        <p:spPr>
          <a:xfrm>
            <a:off x="0" y="2094439"/>
            <a:ext cx="5973930" cy="4767930"/>
          </a:xfrm>
          <a:prstGeom prst="rect">
            <a:avLst/>
          </a:prstGeom>
        </p:spPr>
      </p:pic>
    </p:spTree>
    <p:extLst>
      <p:ext uri="{BB962C8B-B14F-4D97-AF65-F5344CB8AC3E}">
        <p14:creationId xmlns:p14="http://schemas.microsoft.com/office/powerpoint/2010/main" val="99331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66F8483-35D8-4B5D-8D0A-D7862961B337}"/>
              </a:ext>
            </a:extLst>
          </p:cNvPr>
          <p:cNvSpPr>
            <a:spLocks noGrp="1"/>
          </p:cNvSpPr>
          <p:nvPr>
            <p:ph type="title"/>
          </p:nvPr>
        </p:nvSpPr>
        <p:spPr/>
        <p:txBody>
          <a:bodyPr/>
          <a:lstStyle/>
          <a:p>
            <a:r>
              <a:rPr lang="en" dirty="0"/>
              <a:t>Global trade</a:t>
            </a:r>
          </a:p>
        </p:txBody>
      </p:sp>
      <p:sp>
        <p:nvSpPr>
          <p:cNvPr id="3" name="Platshållare för innehåll 2">
            <a:extLst>
              <a:ext uri="{FF2B5EF4-FFF2-40B4-BE49-F238E27FC236}">
                <a16:creationId xmlns:a16="http://schemas.microsoft.com/office/drawing/2014/main" id="{8377D6C7-F405-4B94-9202-9E9918ECC201}"/>
              </a:ext>
            </a:extLst>
          </p:cNvPr>
          <p:cNvSpPr>
            <a:spLocks noGrp="1"/>
          </p:cNvSpPr>
          <p:nvPr>
            <p:ph idx="1"/>
          </p:nvPr>
        </p:nvSpPr>
        <p:spPr/>
        <p:txBody>
          <a:bodyPr>
            <a:normAutofit lnSpcReduction="10000"/>
          </a:bodyPr>
          <a:lstStyle/>
          <a:p>
            <a:pPr marL="0" indent="0">
              <a:buNone/>
            </a:pPr>
            <a:r>
              <a:rPr lang="en" dirty="0"/>
              <a:t>Statistics 2022</a:t>
            </a:r>
          </a:p>
          <a:p>
            <a:r>
              <a:rPr lang="en" dirty="0"/>
              <a:t>Road transport to Sweden</a:t>
            </a:r>
          </a:p>
          <a:p>
            <a:pPr lvl="1"/>
            <a:r>
              <a:rPr lang="en" dirty="0"/>
              <a:t>About 15 million tonnes</a:t>
            </a:r>
          </a:p>
          <a:p>
            <a:r>
              <a:rPr lang="en" dirty="0"/>
              <a:t>Road transport from Sweden</a:t>
            </a:r>
          </a:p>
          <a:p>
            <a:pPr lvl="1"/>
            <a:r>
              <a:rPr lang="en" dirty="0"/>
              <a:t>16 million tons</a:t>
            </a:r>
          </a:p>
          <a:p>
            <a:r>
              <a:rPr lang="en" dirty="0"/>
              <a:t>About 80% of the vehicles are registered abroad</a:t>
            </a:r>
          </a:p>
          <a:p>
            <a:r>
              <a:rPr lang="en" dirty="0"/>
              <a:t>Sea transport to Sweden</a:t>
            </a:r>
          </a:p>
          <a:p>
            <a:pPr lvl="1"/>
            <a:r>
              <a:rPr lang="en" dirty="0"/>
              <a:t>About 81.2 million tonnes</a:t>
            </a:r>
          </a:p>
          <a:p>
            <a:r>
              <a:rPr lang="en" dirty="0"/>
              <a:t>Sea transport from Sweden</a:t>
            </a:r>
          </a:p>
          <a:p>
            <a:pPr lvl="1"/>
            <a:r>
              <a:rPr lang="en" dirty="0"/>
              <a:t>64.5 million tonnes</a:t>
            </a:r>
          </a:p>
          <a:p>
            <a:endParaRPr lang="sv-SE" dirty="0"/>
          </a:p>
          <a:p>
            <a:pPr lvl="1"/>
            <a:endParaRPr lang="sv-SE" dirty="0"/>
          </a:p>
        </p:txBody>
      </p:sp>
      <p:pic>
        <p:nvPicPr>
          <p:cNvPr id="4" name="Bildobjekt 3">
            <a:extLst>
              <a:ext uri="{FF2B5EF4-FFF2-40B4-BE49-F238E27FC236}">
                <a16:creationId xmlns:a16="http://schemas.microsoft.com/office/drawing/2014/main" id="{2C67A4F7-7D00-4A68-B3D8-5701FD92F6A4}"/>
              </a:ext>
            </a:extLst>
          </p:cNvPr>
          <p:cNvPicPr>
            <a:picLocks noChangeAspect="1"/>
          </p:cNvPicPr>
          <p:nvPr/>
        </p:nvPicPr>
        <p:blipFill>
          <a:blip r:embed="rId2"/>
          <a:stretch>
            <a:fillRect/>
          </a:stretch>
        </p:blipFill>
        <p:spPr>
          <a:xfrm>
            <a:off x="7751135" y="2485914"/>
            <a:ext cx="3602665" cy="2036289"/>
          </a:xfrm>
          <a:prstGeom prst="rect">
            <a:avLst/>
          </a:prstGeom>
        </p:spPr>
      </p:pic>
    </p:spTree>
    <p:extLst>
      <p:ext uri="{BB962C8B-B14F-4D97-AF65-F5344CB8AC3E}">
        <p14:creationId xmlns:p14="http://schemas.microsoft.com/office/powerpoint/2010/main" val="3627469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66F8483-35D8-4B5D-8D0A-D7862961B337}"/>
              </a:ext>
            </a:extLst>
          </p:cNvPr>
          <p:cNvSpPr>
            <a:spLocks noGrp="1"/>
          </p:cNvSpPr>
          <p:nvPr>
            <p:ph type="title"/>
          </p:nvPr>
        </p:nvSpPr>
        <p:spPr/>
        <p:txBody>
          <a:bodyPr/>
          <a:lstStyle/>
          <a:p>
            <a:r>
              <a:rPr lang="en" dirty="0"/>
              <a:t>Global trade</a:t>
            </a:r>
          </a:p>
        </p:txBody>
      </p:sp>
      <p:sp>
        <p:nvSpPr>
          <p:cNvPr id="3" name="Platshållare för innehåll 2">
            <a:extLst>
              <a:ext uri="{FF2B5EF4-FFF2-40B4-BE49-F238E27FC236}">
                <a16:creationId xmlns:a16="http://schemas.microsoft.com/office/drawing/2014/main" id="{8377D6C7-F405-4B94-9202-9E9918ECC201}"/>
              </a:ext>
            </a:extLst>
          </p:cNvPr>
          <p:cNvSpPr>
            <a:spLocks noGrp="1"/>
          </p:cNvSpPr>
          <p:nvPr>
            <p:ph idx="1"/>
          </p:nvPr>
        </p:nvSpPr>
        <p:spPr/>
        <p:txBody>
          <a:bodyPr/>
          <a:lstStyle/>
          <a:p>
            <a:pPr marL="0" indent="0">
              <a:buNone/>
            </a:pPr>
            <a:r>
              <a:rPr lang="en" dirty="0"/>
              <a:t>Statistics 2022</a:t>
            </a:r>
          </a:p>
          <a:p>
            <a:pPr marL="0" indent="0">
              <a:buNone/>
            </a:pPr>
            <a:r>
              <a:rPr lang="en" dirty="0"/>
              <a:t>To/from Swedish airports</a:t>
            </a:r>
          </a:p>
          <a:p>
            <a:pPr lvl="1"/>
            <a:r>
              <a:rPr lang="en" dirty="0"/>
              <a:t>Air transport to Sweden</a:t>
            </a:r>
          </a:p>
          <a:p>
            <a:pPr lvl="2"/>
            <a:r>
              <a:rPr lang="en" dirty="0"/>
              <a:t>64,000 kg</a:t>
            </a:r>
          </a:p>
          <a:p>
            <a:pPr lvl="1"/>
            <a:r>
              <a:rPr lang="en" dirty="0"/>
              <a:t>Air transport from Sweden</a:t>
            </a:r>
          </a:p>
          <a:p>
            <a:pPr lvl="2"/>
            <a:r>
              <a:rPr lang="en" dirty="0"/>
              <a:t>84,000 kg</a:t>
            </a:r>
          </a:p>
          <a:p>
            <a:r>
              <a:rPr lang="en" dirty="0"/>
              <a:t>A large part of air transport</a:t>
            </a:r>
          </a:p>
          <a:p>
            <a:pPr lvl="1"/>
            <a:r>
              <a:rPr lang="en" dirty="0"/>
              <a:t>Departs from airports in Europe</a:t>
            </a:r>
          </a:p>
          <a:p>
            <a:endParaRPr lang="sv-SE" dirty="0"/>
          </a:p>
          <a:p>
            <a:endParaRPr lang="sv-SE" dirty="0"/>
          </a:p>
          <a:p>
            <a:endParaRPr lang="sv-SE" dirty="0"/>
          </a:p>
          <a:p>
            <a:pPr lvl="1"/>
            <a:endParaRPr lang="sv-SE" dirty="0"/>
          </a:p>
        </p:txBody>
      </p:sp>
      <p:pic>
        <p:nvPicPr>
          <p:cNvPr id="4" name="Bildobjekt 3">
            <a:extLst>
              <a:ext uri="{FF2B5EF4-FFF2-40B4-BE49-F238E27FC236}">
                <a16:creationId xmlns:a16="http://schemas.microsoft.com/office/drawing/2014/main" id="{34FA9E4D-B669-46F0-B2BF-4D4806CD2BD9}"/>
              </a:ext>
            </a:extLst>
          </p:cNvPr>
          <p:cNvPicPr>
            <a:picLocks noChangeAspect="1"/>
          </p:cNvPicPr>
          <p:nvPr/>
        </p:nvPicPr>
        <p:blipFill>
          <a:blip r:embed="rId2"/>
          <a:stretch>
            <a:fillRect/>
          </a:stretch>
        </p:blipFill>
        <p:spPr>
          <a:xfrm>
            <a:off x="7042299" y="2504203"/>
            <a:ext cx="4499454" cy="2994182"/>
          </a:xfrm>
          <a:prstGeom prst="rect">
            <a:avLst/>
          </a:prstGeom>
        </p:spPr>
      </p:pic>
    </p:spTree>
    <p:extLst>
      <p:ext uri="{BB962C8B-B14F-4D97-AF65-F5344CB8AC3E}">
        <p14:creationId xmlns:p14="http://schemas.microsoft.com/office/powerpoint/2010/main" val="2649666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2FA7EE54-3399-498E-8506-21E0051EB100}"/>
              </a:ext>
            </a:extLst>
          </p:cNvPr>
          <p:cNvSpPr>
            <a:spLocks noGrp="1"/>
          </p:cNvSpPr>
          <p:nvPr>
            <p:ph type="title"/>
          </p:nvPr>
        </p:nvSpPr>
        <p:spPr/>
        <p:txBody>
          <a:bodyPr/>
          <a:lstStyle/>
          <a:p>
            <a:r>
              <a:rPr lang="en" dirty="0"/>
              <a:t>Discussing global trade</a:t>
            </a:r>
          </a:p>
        </p:txBody>
      </p:sp>
      <p:sp>
        <p:nvSpPr>
          <p:cNvPr id="5" name="Platshållare för innehåll 4">
            <a:extLst>
              <a:ext uri="{FF2B5EF4-FFF2-40B4-BE49-F238E27FC236}">
                <a16:creationId xmlns:a16="http://schemas.microsoft.com/office/drawing/2014/main" id="{61C6C2D1-E003-4DE9-817A-4166B016914C}"/>
              </a:ext>
            </a:extLst>
          </p:cNvPr>
          <p:cNvSpPr>
            <a:spLocks noGrp="1"/>
          </p:cNvSpPr>
          <p:nvPr>
            <p:ph idx="1"/>
          </p:nvPr>
        </p:nvSpPr>
        <p:spPr/>
        <p:txBody>
          <a:bodyPr>
            <a:normAutofit fontScale="92500" lnSpcReduction="20000"/>
          </a:bodyPr>
          <a:lstStyle/>
          <a:p>
            <a:r>
              <a:rPr lang="en" dirty="0"/>
              <a:t>Free trade</a:t>
            </a:r>
          </a:p>
          <a:p>
            <a:pPr lvl="1"/>
            <a:r>
              <a:rPr lang="en" dirty="0"/>
              <a:t>Which nations benefit from free trade?</a:t>
            </a:r>
          </a:p>
          <a:p>
            <a:pPr lvl="2"/>
            <a:r>
              <a:rPr lang="en" dirty="0"/>
              <a:t>Give examples</a:t>
            </a:r>
          </a:p>
          <a:p>
            <a:pPr lvl="1"/>
            <a:r>
              <a:rPr lang="en" dirty="0"/>
              <a:t>Which nations are disadvantaged by free trade?</a:t>
            </a:r>
          </a:p>
          <a:p>
            <a:pPr lvl="2"/>
            <a:r>
              <a:rPr lang="en" dirty="0"/>
              <a:t>Give examples</a:t>
            </a:r>
          </a:p>
          <a:p>
            <a:r>
              <a:rPr lang="en" dirty="0"/>
              <a:t>Trade</a:t>
            </a:r>
          </a:p>
          <a:p>
            <a:pPr lvl="1"/>
            <a:r>
              <a:rPr lang="en" dirty="0"/>
              <a:t>What advantages and disadvantages </a:t>
            </a:r>
            <a:r>
              <a:rPr lang="en"/>
              <a:t>are there with </a:t>
            </a:r>
            <a:r>
              <a:rPr lang="en" dirty="0"/>
              <a:t>trade cooperation such as the EU?</a:t>
            </a:r>
          </a:p>
          <a:p>
            <a:r>
              <a:rPr lang="en" dirty="0"/>
              <a:t>Logistics</a:t>
            </a:r>
          </a:p>
          <a:p>
            <a:pPr lvl="1"/>
            <a:r>
              <a:rPr lang="en" dirty="0"/>
              <a:t>How is logistics affected by free trade?</a:t>
            </a:r>
          </a:p>
          <a:p>
            <a:pPr lvl="2"/>
            <a:r>
              <a:rPr lang="en" dirty="0"/>
              <a:t>Give examples</a:t>
            </a:r>
          </a:p>
          <a:p>
            <a:pPr lvl="1"/>
            <a:r>
              <a:rPr lang="en" dirty="0"/>
              <a:t>How are logistics affected by trade barriers?</a:t>
            </a:r>
          </a:p>
          <a:p>
            <a:pPr lvl="2"/>
            <a:r>
              <a:rPr lang="en" dirty="0"/>
              <a:t>Give examples</a:t>
            </a:r>
          </a:p>
        </p:txBody>
      </p:sp>
    </p:spTree>
    <p:extLst>
      <p:ext uri="{BB962C8B-B14F-4D97-AF65-F5344CB8AC3E}">
        <p14:creationId xmlns:p14="http://schemas.microsoft.com/office/powerpoint/2010/main" val="2712433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n bild som visar inomhus, satellit&#10;&#10;Beskrivning genererad med hög exakthet"/>
          <p:cNvPicPr>
            <a:picLocks noChangeAspect="1" noChangeArrowheads="1"/>
          </p:cNvPicPr>
          <p:nvPr/>
        </p:nvPicPr>
        <p:blipFill rotWithShape="1">
          <a:blip r:embed="rId3">
            <a:extLst>
              <a:ext uri="{28A0092B-C50C-407E-A947-70E740481C1C}">
                <a14:useLocalDpi xmlns:a14="http://schemas.microsoft.com/office/drawing/2010/main" val="0"/>
              </a:ext>
            </a:extLst>
          </a:blip>
          <a:srcRect l="20598" r="22333" b="-2"/>
          <a:stretch/>
        </p:blipFill>
        <p:spPr bwMode="auto">
          <a:xfrm>
            <a:off x="799188" y="1904281"/>
            <a:ext cx="3374810" cy="427268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4" name="Rectangle 2"/>
          <p:cNvSpPr>
            <a:spLocks noGrp="1"/>
          </p:cNvSpPr>
          <p:nvPr>
            <p:ph type="title"/>
          </p:nvPr>
        </p:nvSpPr>
        <p:spPr>
          <a:xfrm>
            <a:off x="838200" y="365125"/>
            <a:ext cx="10515600" cy="1325563"/>
          </a:xfrm>
        </p:spPr>
        <p:txBody>
          <a:bodyPr>
            <a:normAutofit/>
          </a:bodyPr>
          <a:lstStyle/>
          <a:p>
            <a:pPr eaLnBrk="1" hangingPunct="1"/>
            <a:r>
              <a:rPr lang="en" b="1" dirty="0">
                <a:solidFill>
                  <a:schemeClr val="accent1">
                    <a:lumMod val="50000"/>
                  </a:schemeClr>
                </a:solidFill>
              </a:rPr>
              <a:t>The word Logistics</a:t>
            </a:r>
          </a:p>
        </p:txBody>
      </p:sp>
      <p:sp>
        <p:nvSpPr>
          <p:cNvPr id="3075" name="Rectangle 3"/>
          <p:cNvSpPr>
            <a:spLocks noGrp="1"/>
          </p:cNvSpPr>
          <p:nvPr>
            <p:ph type="body" idx="1"/>
          </p:nvPr>
        </p:nvSpPr>
        <p:spPr>
          <a:xfrm>
            <a:off x="4636008" y="1825625"/>
            <a:ext cx="6717792" cy="4351338"/>
          </a:xfrm>
        </p:spPr>
        <p:txBody>
          <a:bodyPr>
            <a:normAutofit/>
          </a:bodyPr>
          <a:lstStyle/>
          <a:p>
            <a:pPr eaLnBrk="1" hangingPunct="1"/>
            <a:r>
              <a:rPr lang="en" sz="2400" dirty="0" err="1"/>
              <a:t>Logistikos </a:t>
            </a:r>
            <a:r>
              <a:rPr lang="en" sz="2400" dirty="0"/>
              <a:t>, Greek = skill in calculating</a:t>
            </a:r>
          </a:p>
          <a:p>
            <a:pPr eaLnBrk="1" hangingPunct="1"/>
            <a:r>
              <a:rPr lang="en" sz="2400" dirty="0" err="1"/>
              <a:t>Logista </a:t>
            </a:r>
            <a:r>
              <a:rPr lang="en" sz="2400" dirty="0"/>
              <a:t>/ </a:t>
            </a:r>
            <a:r>
              <a:rPr lang="en" sz="2400" dirty="0" err="1"/>
              <a:t>Logistika </a:t>
            </a:r>
            <a:r>
              <a:rPr lang="en" sz="2400" dirty="0"/>
              <a:t>, Roman = the one who kept track of soldiers and supplies</a:t>
            </a:r>
          </a:p>
          <a:p>
            <a:pPr eaLnBrk="1" hangingPunct="1"/>
            <a:r>
              <a:rPr lang="en" sz="2400" dirty="0" err="1"/>
              <a:t>Logistique </a:t>
            </a:r>
            <a:r>
              <a:rPr lang="en" sz="2400" dirty="0"/>
              <a:t>, French = acquisition, storage and distribution of equipment in the military</a:t>
            </a:r>
          </a:p>
        </p:txBody>
      </p:sp>
    </p:spTree>
    <p:extLst>
      <p:ext uri="{BB962C8B-B14F-4D97-AF65-F5344CB8AC3E}">
        <p14:creationId xmlns:p14="http://schemas.microsoft.com/office/powerpoint/2010/main" val="603791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 b="1" dirty="0">
                <a:solidFill>
                  <a:schemeClr val="accent1">
                    <a:lumMod val="50000"/>
                  </a:schemeClr>
                </a:solidFill>
              </a:rPr>
              <a:t>What is logistics?</a:t>
            </a:r>
            <a:endParaRPr lang="sv-SE" dirty="0">
              <a:solidFill>
                <a:schemeClr val="accent1">
                  <a:lumMod val="50000"/>
                </a:schemeClr>
              </a:solidFill>
            </a:endParaRPr>
          </a:p>
        </p:txBody>
      </p:sp>
      <p:sp>
        <p:nvSpPr>
          <p:cNvPr id="5" name="Platshållare för innehåll 4"/>
          <p:cNvSpPr>
            <a:spLocks noGrp="1"/>
          </p:cNvSpPr>
          <p:nvPr>
            <p:ph idx="1"/>
          </p:nvPr>
        </p:nvSpPr>
        <p:spPr/>
        <p:txBody>
          <a:bodyPr>
            <a:normAutofit lnSpcReduction="10000"/>
          </a:bodyPr>
          <a:lstStyle/>
          <a:p>
            <a:pPr>
              <a:lnSpc>
                <a:spcPct val="90000"/>
              </a:lnSpc>
              <a:buFontTx/>
              <a:buNone/>
            </a:pPr>
            <a:r>
              <a:rPr lang="en" b="1" dirty="0"/>
              <a:t>The seven "R's" of logistics</a:t>
            </a:r>
          </a:p>
          <a:p>
            <a:pPr>
              <a:lnSpc>
                <a:spcPct val="90000"/>
              </a:lnSpc>
              <a:buFontTx/>
              <a:buNone/>
            </a:pPr>
            <a:endParaRPr lang="sv-SE" dirty="0"/>
          </a:p>
          <a:p>
            <a:r>
              <a:rPr lang="en" dirty="0"/>
              <a:t>right </a:t>
            </a:r>
            <a:r>
              <a:rPr lang="en" i="1" dirty="0"/>
              <a:t>customer</a:t>
            </a:r>
          </a:p>
          <a:p>
            <a:pPr>
              <a:lnSpc>
                <a:spcPct val="90000"/>
              </a:lnSpc>
            </a:pPr>
            <a:r>
              <a:rPr lang="en" dirty="0"/>
              <a:t>right </a:t>
            </a:r>
            <a:r>
              <a:rPr lang="en" i="1" dirty="0"/>
              <a:t>be </a:t>
            </a:r>
            <a:r>
              <a:rPr lang="en" dirty="0"/>
              <a:t>on</a:t>
            </a:r>
          </a:p>
          <a:p>
            <a:pPr>
              <a:lnSpc>
                <a:spcPct val="90000"/>
              </a:lnSpc>
            </a:pPr>
            <a:r>
              <a:rPr lang="en" dirty="0"/>
              <a:t>right </a:t>
            </a:r>
            <a:r>
              <a:rPr lang="en" i="1" dirty="0"/>
              <a:t>place </a:t>
            </a:r>
            <a:r>
              <a:rPr lang="en" dirty="0"/>
              <a:t>in</a:t>
            </a:r>
          </a:p>
          <a:p>
            <a:pPr>
              <a:lnSpc>
                <a:spcPct val="90000"/>
              </a:lnSpc>
            </a:pPr>
            <a:r>
              <a:rPr lang="en" dirty="0"/>
              <a:t>right </a:t>
            </a:r>
            <a:r>
              <a:rPr lang="en" i="1" dirty="0"/>
              <a:t>time </a:t>
            </a:r>
            <a:r>
              <a:rPr lang="en" dirty="0"/>
              <a:t>in</a:t>
            </a:r>
          </a:p>
          <a:p>
            <a:pPr>
              <a:lnSpc>
                <a:spcPct val="90000"/>
              </a:lnSpc>
            </a:pPr>
            <a:r>
              <a:rPr lang="en" dirty="0"/>
              <a:t>the right </a:t>
            </a:r>
            <a:r>
              <a:rPr lang="en" i="1" dirty="0"/>
              <a:t>amount </a:t>
            </a:r>
            <a:r>
              <a:rPr lang="en" dirty="0"/>
              <a:t>with</a:t>
            </a:r>
          </a:p>
          <a:p>
            <a:pPr>
              <a:lnSpc>
                <a:spcPct val="90000"/>
              </a:lnSpc>
            </a:pPr>
            <a:r>
              <a:rPr lang="en" dirty="0"/>
              <a:t>right </a:t>
            </a:r>
            <a:r>
              <a:rPr lang="en" i="1" dirty="0"/>
              <a:t>quality </a:t>
            </a:r>
            <a:r>
              <a:rPr lang="en" dirty="0"/>
              <a:t>to</a:t>
            </a:r>
          </a:p>
          <a:p>
            <a:pPr>
              <a:lnSpc>
                <a:spcPct val="90000"/>
              </a:lnSpc>
            </a:pPr>
            <a:r>
              <a:rPr lang="en" dirty="0"/>
              <a:t>right </a:t>
            </a:r>
            <a:r>
              <a:rPr lang="en" i="1" dirty="0"/>
              <a:t>price</a:t>
            </a:r>
          </a:p>
          <a:p>
            <a:endParaRPr lang="sv-SE"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146" y="1417047"/>
            <a:ext cx="3881515" cy="2286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ruta 1">
            <a:extLst>
              <a:ext uri="{FF2B5EF4-FFF2-40B4-BE49-F238E27FC236}">
                <a16:creationId xmlns:a16="http://schemas.microsoft.com/office/drawing/2014/main" id="{A7880512-4FF4-4B86-8FE4-31249764B257}"/>
              </a:ext>
            </a:extLst>
          </p:cNvPr>
          <p:cNvSpPr txBox="1"/>
          <p:nvPr/>
        </p:nvSpPr>
        <p:spPr>
          <a:xfrm>
            <a:off x="4584700" y="4432300"/>
            <a:ext cx="3441700" cy="1231106"/>
          </a:xfrm>
          <a:prstGeom prst="rect">
            <a:avLst/>
          </a:prstGeom>
          <a:noFill/>
        </p:spPr>
        <p:txBody>
          <a:bodyPr wrap="square" rtlCol="0">
            <a:spAutoFit/>
          </a:bodyPr>
          <a:lstStyle/>
          <a:p>
            <a:r>
              <a:rPr lang="en" sz="2800" b="1" dirty="0"/>
              <a:t>Logistics' 8th "R"</a:t>
            </a:r>
          </a:p>
          <a:p>
            <a:r>
              <a:rPr lang="en" sz="2800" i="1" dirty="0"/>
              <a:t>the right </a:t>
            </a:r>
            <a:r>
              <a:rPr lang="en" sz="2800" dirty="0"/>
              <a:t>environmental impact</a:t>
            </a:r>
          </a:p>
          <a:p>
            <a:endParaRPr lang="sv-SE" dirty="0"/>
          </a:p>
        </p:txBody>
      </p:sp>
    </p:spTree>
    <p:extLst>
      <p:ext uri="{BB962C8B-B14F-4D97-AF65-F5344CB8AC3E}">
        <p14:creationId xmlns:p14="http://schemas.microsoft.com/office/powerpoint/2010/main" val="356598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dirty="0"/>
              <a:t>Global trade</a:t>
            </a:r>
          </a:p>
        </p:txBody>
      </p:sp>
      <p:sp>
        <p:nvSpPr>
          <p:cNvPr id="3" name="Platshållare för innehåll 2"/>
          <p:cNvSpPr>
            <a:spLocks noGrp="1"/>
          </p:cNvSpPr>
          <p:nvPr>
            <p:ph idx="1"/>
          </p:nvPr>
        </p:nvSpPr>
        <p:spPr/>
        <p:txBody>
          <a:bodyPr>
            <a:normAutofit/>
          </a:bodyPr>
          <a:lstStyle/>
          <a:p>
            <a:r>
              <a:rPr lang="en" dirty="0"/>
              <a:t>The Viking Age</a:t>
            </a:r>
          </a:p>
          <a:p>
            <a:pPr lvl="1"/>
            <a:r>
              <a:rPr lang="en" dirty="0"/>
              <a:t>Years 800 – 1050</a:t>
            </a:r>
          </a:p>
          <a:p>
            <a:pPr lvl="1"/>
            <a:r>
              <a:rPr lang="en" dirty="0"/>
              <a:t>The population is increasing</a:t>
            </a:r>
          </a:p>
          <a:p>
            <a:pPr lvl="1"/>
            <a:r>
              <a:rPr lang="en" dirty="0"/>
              <a:t>Shipbuilder</a:t>
            </a:r>
          </a:p>
          <a:p>
            <a:pPr lvl="1"/>
            <a:r>
              <a:rPr lang="en" dirty="0"/>
              <a:t>Looting</a:t>
            </a:r>
          </a:p>
          <a:p>
            <a:pPr lvl="1"/>
            <a:r>
              <a:rPr lang="en" dirty="0"/>
              <a:t>Trade</a:t>
            </a:r>
          </a:p>
          <a:p>
            <a:pPr lvl="2"/>
            <a:r>
              <a:rPr lang="en" dirty="0"/>
              <a:t>Fur and leather</a:t>
            </a:r>
          </a:p>
          <a:p>
            <a:pPr lvl="2"/>
            <a:r>
              <a:rPr lang="en" dirty="0"/>
              <a:t>Amber</a:t>
            </a:r>
          </a:p>
          <a:p>
            <a:pPr lvl="2"/>
            <a:r>
              <a:rPr lang="en" dirty="0"/>
              <a:t>Timber</a:t>
            </a:r>
          </a:p>
          <a:p>
            <a:pPr lvl="2"/>
            <a:r>
              <a:rPr lang="en" dirty="0"/>
              <a:t>Slaves</a:t>
            </a:r>
          </a:p>
          <a:p>
            <a:endParaRPr lang="sv-SE" dirty="0"/>
          </a:p>
        </p:txBody>
      </p:sp>
      <p:pic>
        <p:nvPicPr>
          <p:cNvPr id="5" name="Bildobjekt 4">
            <a:extLst>
              <a:ext uri="{FF2B5EF4-FFF2-40B4-BE49-F238E27FC236}">
                <a16:creationId xmlns:a16="http://schemas.microsoft.com/office/drawing/2014/main" id="{199F79EC-9DF4-4DDE-996B-9A05529D02FA}"/>
              </a:ext>
            </a:extLst>
          </p:cNvPr>
          <p:cNvPicPr>
            <a:picLocks noChangeAspect="1"/>
          </p:cNvPicPr>
          <p:nvPr/>
        </p:nvPicPr>
        <p:blipFill>
          <a:blip r:embed="rId3"/>
          <a:stretch>
            <a:fillRect/>
          </a:stretch>
        </p:blipFill>
        <p:spPr>
          <a:xfrm>
            <a:off x="6365864" y="1690688"/>
            <a:ext cx="4987936" cy="3460381"/>
          </a:xfrm>
          <a:prstGeom prst="rect">
            <a:avLst/>
          </a:prstGeom>
        </p:spPr>
      </p:pic>
    </p:spTree>
    <p:extLst>
      <p:ext uri="{BB962C8B-B14F-4D97-AF65-F5344CB8AC3E}">
        <p14:creationId xmlns:p14="http://schemas.microsoft.com/office/powerpoint/2010/main" val="33741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1B51D8C-C902-4FF9-9374-50AE0457A324}"/>
              </a:ext>
            </a:extLst>
          </p:cNvPr>
          <p:cNvSpPr>
            <a:spLocks noGrp="1"/>
          </p:cNvSpPr>
          <p:nvPr>
            <p:ph type="title"/>
          </p:nvPr>
        </p:nvSpPr>
        <p:spPr>
          <a:xfrm>
            <a:off x="838200" y="365125"/>
            <a:ext cx="10515600" cy="1325563"/>
          </a:xfrm>
        </p:spPr>
        <p:txBody>
          <a:bodyPr/>
          <a:lstStyle/>
          <a:p>
            <a:r>
              <a:rPr lang="en" b="1" dirty="0">
                <a:solidFill>
                  <a:schemeClr val="accent1">
                    <a:lumMod val="50000"/>
                  </a:schemeClr>
                </a:solidFill>
              </a:rPr>
              <a:t>The forms of logistics</a:t>
            </a:r>
          </a:p>
        </p:txBody>
      </p:sp>
      <p:sp>
        <p:nvSpPr>
          <p:cNvPr id="3" name="Platshållare för innehåll 2">
            <a:extLst>
              <a:ext uri="{FF2B5EF4-FFF2-40B4-BE49-F238E27FC236}">
                <a16:creationId xmlns:a16="http://schemas.microsoft.com/office/drawing/2014/main" id="{9E3AF986-D769-428A-AA28-24FE9019AFE4}"/>
              </a:ext>
            </a:extLst>
          </p:cNvPr>
          <p:cNvSpPr>
            <a:spLocks noGrp="1"/>
          </p:cNvSpPr>
          <p:nvPr>
            <p:ph idx="1"/>
          </p:nvPr>
        </p:nvSpPr>
        <p:spPr>
          <a:xfrm>
            <a:off x="489392" y="1513109"/>
            <a:ext cx="6187633" cy="4351338"/>
          </a:xfrm>
        </p:spPr>
        <p:txBody>
          <a:bodyPr>
            <a:normAutofit fontScale="92500" lnSpcReduction="20000"/>
          </a:bodyPr>
          <a:lstStyle/>
          <a:p>
            <a:r>
              <a:rPr lang="en" dirty="0"/>
              <a:t>Production logistics</a:t>
            </a:r>
          </a:p>
          <a:p>
            <a:pPr lvl="1"/>
            <a:r>
              <a:rPr lang="en" dirty="0"/>
              <a:t>the manufacturing company's logistics</a:t>
            </a:r>
          </a:p>
          <a:p>
            <a:pPr lvl="1"/>
            <a:r>
              <a:rPr lang="en" dirty="0"/>
              <a:t>control of material flows</a:t>
            </a:r>
          </a:p>
          <a:p>
            <a:r>
              <a:rPr lang="en" dirty="0"/>
              <a:t>Distribution logistics</a:t>
            </a:r>
          </a:p>
          <a:p>
            <a:pPr lvl="1"/>
            <a:r>
              <a:rPr lang="en" dirty="0"/>
              <a:t>Planning and control of delivery from e.g. stock to end customer.</a:t>
            </a:r>
          </a:p>
          <a:p>
            <a:r>
              <a:rPr lang="en" dirty="0"/>
              <a:t>Third party logistics/ </a:t>
            </a:r>
            <a:r>
              <a:rPr lang="en" dirty="0" err="1"/>
              <a:t>3PL</a:t>
            </a:r>
          </a:p>
          <a:p>
            <a:pPr lvl="1"/>
            <a:r>
              <a:rPr lang="en" dirty="0" err="1"/>
              <a:t>The goods owner</a:t>
            </a:r>
            <a:r>
              <a:rPr lang="en" dirty="0"/>
              <a:t> </a:t>
            </a:r>
            <a:r>
              <a:rPr lang="en" dirty="0" err="1"/>
              <a:t>handing over</a:t>
            </a:r>
            <a:r>
              <a:rPr lang="en" dirty="0"/>
              <a:t> </a:t>
            </a:r>
            <a:r>
              <a:rPr lang="en" dirty="0" err="1"/>
              <a:t>responsibility </a:t>
            </a:r>
            <a:r>
              <a:rPr lang="en" dirty="0"/>
              <a:t>of </a:t>
            </a:r>
            <a:r>
              <a:rPr lang="en" dirty="0" err="1"/>
              <a:t>the whole</a:t>
            </a:r>
            <a:r>
              <a:rPr lang="en" dirty="0"/>
              <a:t> </a:t>
            </a:r>
            <a:r>
              <a:rPr lang="en" dirty="0" err="1"/>
              <a:t>or</a:t>
            </a:r>
            <a:r>
              <a:rPr lang="en" dirty="0"/>
              <a:t> </a:t>
            </a:r>
            <a:r>
              <a:rPr lang="en" dirty="0" err="1"/>
              <a:t>parts </a:t>
            </a:r>
            <a:r>
              <a:rPr lang="en" dirty="0"/>
              <a:t>of </a:t>
            </a:r>
            <a:r>
              <a:rPr lang="en" dirty="0" err="1"/>
              <a:t>the logistics</a:t>
            </a:r>
            <a:endParaRPr lang="en-US" dirty="0"/>
          </a:p>
          <a:p>
            <a:pPr lvl="1"/>
            <a:r>
              <a:rPr lang="en" dirty="0"/>
              <a:t>Stock and distribution</a:t>
            </a:r>
          </a:p>
          <a:p>
            <a:r>
              <a:rPr lang="en" dirty="0"/>
              <a:t>Fourth party logistics/ </a:t>
            </a:r>
            <a:r>
              <a:rPr lang="en" dirty="0" err="1"/>
              <a:t>4PL</a:t>
            </a:r>
          </a:p>
          <a:p>
            <a:pPr lvl="1"/>
            <a:r>
              <a:rPr lang="en" dirty="0" err="1"/>
              <a:t>Long term</a:t>
            </a:r>
            <a:r>
              <a:rPr lang="en" dirty="0"/>
              <a:t> </a:t>
            </a:r>
            <a:r>
              <a:rPr lang="en" dirty="0" err="1"/>
              <a:t>cooperation</a:t>
            </a:r>
            <a:endParaRPr lang="en-US" dirty="0"/>
          </a:p>
          <a:p>
            <a:pPr lvl="1"/>
            <a:r>
              <a:rPr lang="en" dirty="0"/>
              <a:t>IT integration</a:t>
            </a:r>
          </a:p>
          <a:p>
            <a:pPr lvl="1"/>
            <a:endParaRPr lang="sv-SE" dirty="0"/>
          </a:p>
        </p:txBody>
      </p:sp>
      <p:pic>
        <p:nvPicPr>
          <p:cNvPr id="4" name="Bildobjekt 3">
            <a:extLst>
              <a:ext uri="{FF2B5EF4-FFF2-40B4-BE49-F238E27FC236}">
                <a16:creationId xmlns:a16="http://schemas.microsoft.com/office/drawing/2014/main" id="{95C405F1-B4AA-48B0-BBF5-A47BD0EF495F}"/>
              </a:ext>
            </a:extLst>
          </p:cNvPr>
          <p:cNvPicPr>
            <a:picLocks noChangeAspect="1"/>
          </p:cNvPicPr>
          <p:nvPr/>
        </p:nvPicPr>
        <p:blipFill>
          <a:blip r:embed="rId3"/>
          <a:stretch>
            <a:fillRect/>
          </a:stretch>
        </p:blipFill>
        <p:spPr>
          <a:xfrm>
            <a:off x="7052329" y="2491692"/>
            <a:ext cx="4676775" cy="2571750"/>
          </a:xfrm>
          <a:prstGeom prst="rect">
            <a:avLst/>
          </a:prstGeom>
        </p:spPr>
      </p:pic>
    </p:spTree>
    <p:extLst>
      <p:ext uri="{BB962C8B-B14F-4D97-AF65-F5344CB8AC3E}">
        <p14:creationId xmlns:p14="http://schemas.microsoft.com/office/powerpoint/2010/main" val="318539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6747DCFA-08E2-4F67-A95F-BD429E291E9B}"/>
              </a:ext>
            </a:extLst>
          </p:cNvPr>
          <p:cNvSpPr/>
          <p:nvPr/>
        </p:nvSpPr>
        <p:spPr>
          <a:xfrm>
            <a:off x="872701" y="1011574"/>
            <a:ext cx="223306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t>Product Owner/Manufacturer</a:t>
            </a:r>
          </a:p>
        </p:txBody>
      </p:sp>
      <p:sp>
        <p:nvSpPr>
          <p:cNvPr id="5" name="Rektangel 4">
            <a:extLst>
              <a:ext uri="{FF2B5EF4-FFF2-40B4-BE49-F238E27FC236}">
                <a16:creationId xmlns:a16="http://schemas.microsoft.com/office/drawing/2014/main" id="{05797604-0C5D-4D85-AD84-33089D281770}"/>
              </a:ext>
            </a:extLst>
          </p:cNvPr>
          <p:cNvSpPr/>
          <p:nvPr/>
        </p:nvSpPr>
        <p:spPr>
          <a:xfrm>
            <a:off x="805324" y="4350511"/>
            <a:ext cx="223306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t>Buyer</a:t>
            </a:r>
          </a:p>
        </p:txBody>
      </p:sp>
      <p:sp>
        <p:nvSpPr>
          <p:cNvPr id="6" name="Rektangel 5">
            <a:extLst>
              <a:ext uri="{FF2B5EF4-FFF2-40B4-BE49-F238E27FC236}">
                <a16:creationId xmlns:a16="http://schemas.microsoft.com/office/drawing/2014/main" id="{A0B3188E-FAF4-4AD4-B6CC-21B711AE75E9}"/>
              </a:ext>
            </a:extLst>
          </p:cNvPr>
          <p:cNvSpPr/>
          <p:nvPr/>
        </p:nvSpPr>
        <p:spPr>
          <a:xfrm>
            <a:off x="3484351" y="1011574"/>
            <a:ext cx="223306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t>Product Owner/Manufacturer</a:t>
            </a:r>
            <a:endParaRPr lang="sv-SE" dirty="0"/>
          </a:p>
        </p:txBody>
      </p:sp>
      <p:sp>
        <p:nvSpPr>
          <p:cNvPr id="7" name="Rektangel 6">
            <a:extLst>
              <a:ext uri="{FF2B5EF4-FFF2-40B4-BE49-F238E27FC236}">
                <a16:creationId xmlns:a16="http://schemas.microsoft.com/office/drawing/2014/main" id="{7D850E67-07D6-4576-B861-E302DC12604C}"/>
              </a:ext>
            </a:extLst>
          </p:cNvPr>
          <p:cNvSpPr/>
          <p:nvPr/>
        </p:nvSpPr>
        <p:spPr>
          <a:xfrm>
            <a:off x="3416973" y="4357730"/>
            <a:ext cx="223306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t>Buyer</a:t>
            </a:r>
            <a:endParaRPr lang="sv-SE" dirty="0"/>
          </a:p>
        </p:txBody>
      </p:sp>
      <p:sp>
        <p:nvSpPr>
          <p:cNvPr id="8" name="Rektangel 7">
            <a:extLst>
              <a:ext uri="{FF2B5EF4-FFF2-40B4-BE49-F238E27FC236}">
                <a16:creationId xmlns:a16="http://schemas.microsoft.com/office/drawing/2014/main" id="{D42BF1BF-1B24-4C06-968F-F62F2BE2FB61}"/>
              </a:ext>
            </a:extLst>
          </p:cNvPr>
          <p:cNvSpPr/>
          <p:nvPr/>
        </p:nvSpPr>
        <p:spPr>
          <a:xfrm>
            <a:off x="6028623" y="4350511"/>
            <a:ext cx="223306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t>Buyer</a:t>
            </a:r>
            <a:endParaRPr lang="sv-SE" dirty="0"/>
          </a:p>
        </p:txBody>
      </p:sp>
      <p:sp>
        <p:nvSpPr>
          <p:cNvPr id="9" name="Rektangel 8">
            <a:extLst>
              <a:ext uri="{FF2B5EF4-FFF2-40B4-BE49-F238E27FC236}">
                <a16:creationId xmlns:a16="http://schemas.microsoft.com/office/drawing/2014/main" id="{2AA8EE74-5BB2-465F-A9A1-3A1A1618887C}"/>
              </a:ext>
            </a:extLst>
          </p:cNvPr>
          <p:cNvSpPr/>
          <p:nvPr/>
        </p:nvSpPr>
        <p:spPr>
          <a:xfrm>
            <a:off x="8640273" y="4357730"/>
            <a:ext cx="223306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t>Buyer</a:t>
            </a:r>
            <a:endParaRPr lang="sv-SE" dirty="0"/>
          </a:p>
        </p:txBody>
      </p:sp>
      <p:sp>
        <p:nvSpPr>
          <p:cNvPr id="10" name="Rektangel 9">
            <a:extLst>
              <a:ext uri="{FF2B5EF4-FFF2-40B4-BE49-F238E27FC236}">
                <a16:creationId xmlns:a16="http://schemas.microsoft.com/office/drawing/2014/main" id="{3E3C80D4-CB64-45B3-99BD-D67E40DE7F80}"/>
              </a:ext>
            </a:extLst>
          </p:cNvPr>
          <p:cNvSpPr/>
          <p:nvPr/>
        </p:nvSpPr>
        <p:spPr>
          <a:xfrm>
            <a:off x="6096001" y="1011574"/>
            <a:ext cx="223306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t>Product Owner/Manufacturer</a:t>
            </a:r>
            <a:endParaRPr lang="sv-SE" dirty="0"/>
          </a:p>
        </p:txBody>
      </p:sp>
      <p:sp>
        <p:nvSpPr>
          <p:cNvPr id="11" name="Rektangel 10">
            <a:extLst>
              <a:ext uri="{FF2B5EF4-FFF2-40B4-BE49-F238E27FC236}">
                <a16:creationId xmlns:a16="http://schemas.microsoft.com/office/drawing/2014/main" id="{35BE9093-439C-483E-9C93-088D22B2869C}"/>
              </a:ext>
            </a:extLst>
          </p:cNvPr>
          <p:cNvSpPr/>
          <p:nvPr/>
        </p:nvSpPr>
        <p:spPr>
          <a:xfrm>
            <a:off x="8707651" y="1011574"/>
            <a:ext cx="2233061"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t>Product Owner/Manufacturer</a:t>
            </a:r>
            <a:endParaRPr lang="sv-SE" dirty="0"/>
          </a:p>
        </p:txBody>
      </p:sp>
      <p:sp>
        <p:nvSpPr>
          <p:cNvPr id="12" name="Rektangel 11">
            <a:extLst>
              <a:ext uri="{FF2B5EF4-FFF2-40B4-BE49-F238E27FC236}">
                <a16:creationId xmlns:a16="http://schemas.microsoft.com/office/drawing/2014/main" id="{3384C278-31A4-405C-9D59-C44CFB664BE2}"/>
              </a:ext>
            </a:extLst>
          </p:cNvPr>
          <p:cNvSpPr/>
          <p:nvPr/>
        </p:nvSpPr>
        <p:spPr>
          <a:xfrm>
            <a:off x="1440591" y="103320"/>
            <a:ext cx="1097280" cy="73152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t>1PL</a:t>
            </a:r>
          </a:p>
        </p:txBody>
      </p:sp>
      <p:sp>
        <p:nvSpPr>
          <p:cNvPr id="13" name="Rektangel 12">
            <a:extLst>
              <a:ext uri="{FF2B5EF4-FFF2-40B4-BE49-F238E27FC236}">
                <a16:creationId xmlns:a16="http://schemas.microsoft.com/office/drawing/2014/main" id="{74AEFB99-DA38-4E9A-BD49-0E952A56CE95}"/>
              </a:ext>
            </a:extLst>
          </p:cNvPr>
          <p:cNvSpPr/>
          <p:nvPr/>
        </p:nvSpPr>
        <p:spPr>
          <a:xfrm>
            <a:off x="4100364" y="110539"/>
            <a:ext cx="1097280" cy="73152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t>2PL</a:t>
            </a:r>
          </a:p>
        </p:txBody>
      </p:sp>
      <p:sp>
        <p:nvSpPr>
          <p:cNvPr id="14" name="Rektangel 13">
            <a:extLst>
              <a:ext uri="{FF2B5EF4-FFF2-40B4-BE49-F238E27FC236}">
                <a16:creationId xmlns:a16="http://schemas.microsoft.com/office/drawing/2014/main" id="{1538F5CE-2379-44D8-95B9-389D7F161E87}"/>
              </a:ext>
            </a:extLst>
          </p:cNvPr>
          <p:cNvSpPr/>
          <p:nvPr/>
        </p:nvSpPr>
        <p:spPr>
          <a:xfrm>
            <a:off x="6596513" y="139163"/>
            <a:ext cx="1097280" cy="7315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t>3PL</a:t>
            </a:r>
          </a:p>
        </p:txBody>
      </p:sp>
      <p:sp>
        <p:nvSpPr>
          <p:cNvPr id="15" name="Rektangel 14">
            <a:extLst>
              <a:ext uri="{FF2B5EF4-FFF2-40B4-BE49-F238E27FC236}">
                <a16:creationId xmlns:a16="http://schemas.microsoft.com/office/drawing/2014/main" id="{B63F88AB-B23A-4D58-A6DA-FB81AD8075FF}"/>
              </a:ext>
            </a:extLst>
          </p:cNvPr>
          <p:cNvSpPr/>
          <p:nvPr/>
        </p:nvSpPr>
        <p:spPr>
          <a:xfrm>
            <a:off x="9227416" y="139163"/>
            <a:ext cx="1097280" cy="73152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t>4PL</a:t>
            </a:r>
          </a:p>
        </p:txBody>
      </p:sp>
      <p:sp>
        <p:nvSpPr>
          <p:cNvPr id="16" name="textruta 15">
            <a:extLst>
              <a:ext uri="{FF2B5EF4-FFF2-40B4-BE49-F238E27FC236}">
                <a16:creationId xmlns:a16="http://schemas.microsoft.com/office/drawing/2014/main" id="{D3868708-3682-4521-87F4-9D972759CA15}"/>
              </a:ext>
            </a:extLst>
          </p:cNvPr>
          <p:cNvSpPr txBox="1"/>
          <p:nvPr/>
        </p:nvSpPr>
        <p:spPr>
          <a:xfrm>
            <a:off x="872702" y="1799863"/>
            <a:ext cx="2233060" cy="1477328"/>
          </a:xfrm>
          <a:prstGeom prst="rect">
            <a:avLst/>
          </a:prstGeom>
          <a:noFill/>
        </p:spPr>
        <p:txBody>
          <a:bodyPr wrap="square" rtlCol="0">
            <a:spAutoFit/>
          </a:bodyPr>
          <a:lstStyle/>
          <a:p>
            <a:pPr algn="ctr"/>
            <a:r>
              <a:rPr lang="en" dirty="0"/>
              <a:t>One party</a:t>
            </a:r>
          </a:p>
          <a:p>
            <a:r>
              <a:rPr lang="en" dirty="0"/>
              <a:t>The goods owner takes care of transport and logistics on his own</a:t>
            </a:r>
          </a:p>
        </p:txBody>
      </p:sp>
      <p:sp>
        <p:nvSpPr>
          <p:cNvPr id="17" name="textruta 16">
            <a:extLst>
              <a:ext uri="{FF2B5EF4-FFF2-40B4-BE49-F238E27FC236}">
                <a16:creationId xmlns:a16="http://schemas.microsoft.com/office/drawing/2014/main" id="{C8A0D659-DD1C-4BC2-BCB6-218AD61ACBCF}"/>
              </a:ext>
            </a:extLst>
          </p:cNvPr>
          <p:cNvSpPr txBox="1"/>
          <p:nvPr/>
        </p:nvSpPr>
        <p:spPr>
          <a:xfrm>
            <a:off x="3484350" y="1825528"/>
            <a:ext cx="2329309" cy="1754326"/>
          </a:xfrm>
          <a:prstGeom prst="rect">
            <a:avLst/>
          </a:prstGeom>
          <a:noFill/>
        </p:spPr>
        <p:txBody>
          <a:bodyPr wrap="square" rtlCol="0">
            <a:spAutoFit/>
          </a:bodyPr>
          <a:lstStyle/>
          <a:p>
            <a:pPr algn="ctr"/>
            <a:r>
              <a:rPr lang="en" dirty="0"/>
              <a:t>Two part</a:t>
            </a:r>
          </a:p>
          <a:p>
            <a:r>
              <a:rPr lang="en" dirty="0"/>
              <a:t>The goods owner takes care of the logistics in-house, but hires a carrier to carry out the transport</a:t>
            </a:r>
          </a:p>
        </p:txBody>
      </p:sp>
      <p:sp>
        <p:nvSpPr>
          <p:cNvPr id="18" name="textruta 17">
            <a:extLst>
              <a:ext uri="{FF2B5EF4-FFF2-40B4-BE49-F238E27FC236}">
                <a16:creationId xmlns:a16="http://schemas.microsoft.com/office/drawing/2014/main" id="{9C96FD54-61DC-4FC6-9454-2CC4713AA6D5}"/>
              </a:ext>
            </a:extLst>
          </p:cNvPr>
          <p:cNvSpPr txBox="1"/>
          <p:nvPr/>
        </p:nvSpPr>
        <p:spPr>
          <a:xfrm>
            <a:off x="6047876" y="1754141"/>
            <a:ext cx="2329309" cy="2031325"/>
          </a:xfrm>
          <a:prstGeom prst="rect">
            <a:avLst/>
          </a:prstGeom>
          <a:noFill/>
        </p:spPr>
        <p:txBody>
          <a:bodyPr wrap="square" rtlCol="0">
            <a:spAutoFit/>
          </a:bodyPr>
          <a:lstStyle/>
          <a:p>
            <a:pPr algn="ctr"/>
            <a:r>
              <a:rPr lang="en" dirty="0"/>
              <a:t>Third Party</a:t>
            </a:r>
          </a:p>
          <a:p>
            <a:r>
              <a:rPr lang="en" dirty="0"/>
              <a:t>The goods owner hires a logistics operator who takes care of storage, distribution and warehouse services as well as contact with the buyer</a:t>
            </a:r>
          </a:p>
        </p:txBody>
      </p:sp>
      <p:sp>
        <p:nvSpPr>
          <p:cNvPr id="19" name="textruta 18">
            <a:extLst>
              <a:ext uri="{FF2B5EF4-FFF2-40B4-BE49-F238E27FC236}">
                <a16:creationId xmlns:a16="http://schemas.microsoft.com/office/drawing/2014/main" id="{FEA7C612-EE4C-4A62-9145-0337138E3919}"/>
              </a:ext>
            </a:extLst>
          </p:cNvPr>
          <p:cNvSpPr txBox="1"/>
          <p:nvPr/>
        </p:nvSpPr>
        <p:spPr>
          <a:xfrm>
            <a:off x="8611402" y="1754141"/>
            <a:ext cx="2329309" cy="2585323"/>
          </a:xfrm>
          <a:prstGeom prst="rect">
            <a:avLst/>
          </a:prstGeom>
          <a:noFill/>
        </p:spPr>
        <p:txBody>
          <a:bodyPr wrap="square" rtlCol="0">
            <a:spAutoFit/>
          </a:bodyPr>
          <a:lstStyle/>
          <a:p>
            <a:pPr algn="ctr"/>
            <a:r>
              <a:rPr lang="en" dirty="0"/>
              <a:t>Fourth party</a:t>
            </a:r>
          </a:p>
          <a:p>
            <a:r>
              <a:rPr lang="en" dirty="0"/>
              <a:t>The goods owner hires an actor with third-party logistics services and is digitally involved in the process and contact with suppliers and the buyer</a:t>
            </a:r>
          </a:p>
        </p:txBody>
      </p:sp>
      <p:sp>
        <p:nvSpPr>
          <p:cNvPr id="20" name="Rektangel 19">
            <a:extLst>
              <a:ext uri="{FF2B5EF4-FFF2-40B4-BE49-F238E27FC236}">
                <a16:creationId xmlns:a16="http://schemas.microsoft.com/office/drawing/2014/main" id="{E091A6B6-9695-46D2-A536-0FBEB6E068DC}"/>
              </a:ext>
            </a:extLst>
          </p:cNvPr>
          <p:cNvSpPr/>
          <p:nvPr/>
        </p:nvSpPr>
        <p:spPr>
          <a:xfrm>
            <a:off x="1103707" y="5258765"/>
            <a:ext cx="1636294" cy="73152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t>Parties = The goods owner</a:t>
            </a:r>
          </a:p>
        </p:txBody>
      </p:sp>
      <p:sp>
        <p:nvSpPr>
          <p:cNvPr id="21" name="Rektangel 20">
            <a:extLst>
              <a:ext uri="{FF2B5EF4-FFF2-40B4-BE49-F238E27FC236}">
                <a16:creationId xmlns:a16="http://schemas.microsoft.com/office/drawing/2014/main" id="{9B4DBF59-AB02-4537-B3CA-47488FBC8C65}"/>
              </a:ext>
            </a:extLst>
          </p:cNvPr>
          <p:cNvSpPr/>
          <p:nvPr/>
        </p:nvSpPr>
        <p:spPr>
          <a:xfrm>
            <a:off x="3416973" y="5252509"/>
            <a:ext cx="2213808" cy="73152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t>Parties = The goods owner and the transport pipes</a:t>
            </a:r>
          </a:p>
        </p:txBody>
      </p:sp>
      <p:sp>
        <p:nvSpPr>
          <p:cNvPr id="22" name="Rektangel 21">
            <a:extLst>
              <a:ext uri="{FF2B5EF4-FFF2-40B4-BE49-F238E27FC236}">
                <a16:creationId xmlns:a16="http://schemas.microsoft.com/office/drawing/2014/main" id="{0E1A1159-8D77-4941-AB94-5A35C2EDBA73}"/>
              </a:ext>
            </a:extLst>
          </p:cNvPr>
          <p:cNvSpPr/>
          <p:nvPr/>
        </p:nvSpPr>
        <p:spPr>
          <a:xfrm>
            <a:off x="6028624" y="5258764"/>
            <a:ext cx="2213808" cy="95915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t>Parties = The goods owner, the logistics operator and the buyer</a:t>
            </a:r>
          </a:p>
        </p:txBody>
      </p:sp>
      <p:sp>
        <p:nvSpPr>
          <p:cNvPr id="23" name="Rektangel 22">
            <a:extLst>
              <a:ext uri="{FF2B5EF4-FFF2-40B4-BE49-F238E27FC236}">
                <a16:creationId xmlns:a16="http://schemas.microsoft.com/office/drawing/2014/main" id="{101E8A34-F477-4E59-9921-A2D1029E2494}"/>
              </a:ext>
            </a:extLst>
          </p:cNvPr>
          <p:cNvSpPr/>
          <p:nvPr/>
        </p:nvSpPr>
        <p:spPr>
          <a:xfrm>
            <a:off x="8640272" y="5252509"/>
            <a:ext cx="2233062" cy="1103535"/>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t>Parties = The goods owner, the logistics operator, the supplier and the buyer</a:t>
            </a:r>
          </a:p>
        </p:txBody>
      </p:sp>
    </p:spTree>
    <p:extLst>
      <p:ext uri="{BB962C8B-B14F-4D97-AF65-F5344CB8AC3E}">
        <p14:creationId xmlns:p14="http://schemas.microsoft.com/office/powerpoint/2010/main" val="1786946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054FE8-2B44-4598-B046-4EE2B5402A26}"/>
              </a:ext>
            </a:extLst>
          </p:cNvPr>
          <p:cNvSpPr>
            <a:spLocks noGrp="1"/>
          </p:cNvSpPr>
          <p:nvPr>
            <p:ph type="title"/>
          </p:nvPr>
        </p:nvSpPr>
        <p:spPr>
          <a:xfrm>
            <a:off x="958770" y="312757"/>
            <a:ext cx="10515600" cy="1325563"/>
          </a:xfrm>
        </p:spPr>
        <p:txBody>
          <a:bodyPr/>
          <a:lstStyle/>
          <a:p>
            <a:r>
              <a:rPr lang="en" b="1" dirty="0">
                <a:solidFill>
                  <a:schemeClr val="accent1">
                    <a:lumMod val="50000"/>
                  </a:schemeClr>
                </a:solidFill>
              </a:rPr>
              <a:t>The forms of logistics</a:t>
            </a:r>
          </a:p>
        </p:txBody>
      </p:sp>
      <p:sp>
        <p:nvSpPr>
          <p:cNvPr id="3" name="Platshållare för innehåll 2">
            <a:extLst>
              <a:ext uri="{FF2B5EF4-FFF2-40B4-BE49-F238E27FC236}">
                <a16:creationId xmlns:a16="http://schemas.microsoft.com/office/drawing/2014/main" id="{BEB30835-09D6-45A1-BA50-DE909ABED126}"/>
              </a:ext>
            </a:extLst>
          </p:cNvPr>
          <p:cNvSpPr>
            <a:spLocks noGrp="1"/>
          </p:cNvSpPr>
          <p:nvPr>
            <p:ph idx="1"/>
          </p:nvPr>
        </p:nvSpPr>
        <p:spPr>
          <a:xfrm>
            <a:off x="641430" y="1531123"/>
            <a:ext cx="6615896" cy="4351338"/>
          </a:xfrm>
        </p:spPr>
        <p:txBody>
          <a:bodyPr>
            <a:normAutofit fontScale="92500" lnSpcReduction="10000"/>
          </a:bodyPr>
          <a:lstStyle/>
          <a:p>
            <a:r>
              <a:rPr lang="en" dirty="0"/>
              <a:t>Purchasing logistics / </a:t>
            </a:r>
            <a:r>
              <a:rPr lang="en" dirty="0" err="1"/>
              <a:t>Inbound</a:t>
            </a:r>
            <a:r>
              <a:rPr lang="en" dirty="0"/>
              <a:t> </a:t>
            </a:r>
            <a:r>
              <a:rPr lang="en" dirty="0" err="1"/>
              <a:t>logistics</a:t>
            </a:r>
            <a:endParaRPr lang="sv-SE" dirty="0"/>
          </a:p>
          <a:p>
            <a:pPr lvl="1"/>
            <a:r>
              <a:rPr lang="en" dirty="0"/>
              <a:t>Planning of purchase volumes</a:t>
            </a:r>
          </a:p>
          <a:p>
            <a:pPr lvl="1"/>
            <a:r>
              <a:rPr lang="en" dirty="0"/>
              <a:t>From suppliers to production or distribution.</a:t>
            </a:r>
          </a:p>
          <a:p>
            <a:r>
              <a:rPr lang="en" dirty="0" err="1"/>
              <a:t>Outbound </a:t>
            </a:r>
            <a:r>
              <a:rPr lang="en" dirty="0"/>
              <a:t>logistics</a:t>
            </a:r>
          </a:p>
          <a:p>
            <a:pPr lvl="1"/>
            <a:r>
              <a:rPr lang="en" dirty="0"/>
              <a:t>Material flows from warehouse or production to the customer.</a:t>
            </a:r>
          </a:p>
          <a:p>
            <a:r>
              <a:rPr lang="en" dirty="0"/>
              <a:t>Reverse logistics, return logistics / </a:t>
            </a:r>
            <a:r>
              <a:rPr lang="en" dirty="0" err="1"/>
              <a:t>Reverse</a:t>
            </a:r>
            <a:r>
              <a:rPr lang="en" dirty="0"/>
              <a:t> </a:t>
            </a:r>
            <a:r>
              <a:rPr lang="en" dirty="0" err="1"/>
              <a:t>logistics</a:t>
            </a:r>
            <a:endParaRPr lang="sv-SE" dirty="0"/>
          </a:p>
          <a:p>
            <a:r>
              <a:rPr lang="en" dirty="0"/>
              <a:t>Return flows</a:t>
            </a:r>
          </a:p>
          <a:p>
            <a:pPr lvl="1"/>
            <a:r>
              <a:rPr lang="en" dirty="0"/>
              <a:t>Incorrect goods</a:t>
            </a:r>
          </a:p>
          <a:p>
            <a:pPr lvl="1"/>
            <a:r>
              <a:rPr lang="en" dirty="0"/>
              <a:t>Regretted purchase</a:t>
            </a:r>
          </a:p>
          <a:p>
            <a:pPr lvl="1"/>
            <a:r>
              <a:rPr lang="en" dirty="0"/>
              <a:t>Used products for recycling</a:t>
            </a:r>
          </a:p>
        </p:txBody>
      </p:sp>
      <p:pic>
        <p:nvPicPr>
          <p:cNvPr id="4" name="Bildobjekt 3">
            <a:extLst>
              <a:ext uri="{FF2B5EF4-FFF2-40B4-BE49-F238E27FC236}">
                <a16:creationId xmlns:a16="http://schemas.microsoft.com/office/drawing/2014/main" id="{F5AD1EC5-4CDA-43BD-8BCA-E48A8B97B5FA}"/>
              </a:ext>
            </a:extLst>
          </p:cNvPr>
          <p:cNvPicPr>
            <a:picLocks noChangeAspect="1"/>
          </p:cNvPicPr>
          <p:nvPr/>
        </p:nvPicPr>
        <p:blipFill>
          <a:blip r:embed="rId2"/>
          <a:stretch>
            <a:fillRect/>
          </a:stretch>
        </p:blipFill>
        <p:spPr>
          <a:xfrm>
            <a:off x="7692583" y="1828338"/>
            <a:ext cx="3661217" cy="2905728"/>
          </a:xfrm>
          <a:prstGeom prst="rect">
            <a:avLst/>
          </a:prstGeom>
        </p:spPr>
      </p:pic>
    </p:spTree>
    <p:extLst>
      <p:ext uri="{BB962C8B-B14F-4D97-AF65-F5344CB8AC3E}">
        <p14:creationId xmlns:p14="http://schemas.microsoft.com/office/powerpoint/2010/main" val="2369180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46CB452-ED0A-4F81-B00A-810B8BEA295A}"/>
              </a:ext>
            </a:extLst>
          </p:cNvPr>
          <p:cNvSpPr>
            <a:spLocks noGrp="1"/>
          </p:cNvSpPr>
          <p:nvPr>
            <p:ph type="title"/>
          </p:nvPr>
        </p:nvSpPr>
        <p:spPr/>
        <p:txBody>
          <a:bodyPr/>
          <a:lstStyle/>
          <a:p>
            <a:r>
              <a:rPr lang="en" b="1" dirty="0">
                <a:solidFill>
                  <a:schemeClr val="accent1">
                    <a:lumMod val="50000"/>
                  </a:schemeClr>
                </a:solidFill>
              </a:rPr>
              <a:t>The forms of logistics</a:t>
            </a:r>
          </a:p>
        </p:txBody>
      </p:sp>
      <p:sp>
        <p:nvSpPr>
          <p:cNvPr id="3" name="Platshållare för innehåll 2">
            <a:extLst>
              <a:ext uri="{FF2B5EF4-FFF2-40B4-BE49-F238E27FC236}">
                <a16:creationId xmlns:a16="http://schemas.microsoft.com/office/drawing/2014/main" id="{469A1F16-7D0C-4B28-84D2-FAAA391F794D}"/>
              </a:ext>
            </a:extLst>
          </p:cNvPr>
          <p:cNvSpPr>
            <a:spLocks noGrp="1"/>
          </p:cNvSpPr>
          <p:nvPr>
            <p:ph idx="1"/>
          </p:nvPr>
        </p:nvSpPr>
        <p:spPr/>
        <p:txBody>
          <a:bodyPr/>
          <a:lstStyle/>
          <a:p>
            <a:r>
              <a:rPr lang="en" dirty="0"/>
              <a:t>Transport logistics - travel agency for goods</a:t>
            </a:r>
          </a:p>
          <a:p>
            <a:pPr lvl="1"/>
            <a:r>
              <a:rPr lang="en" dirty="0"/>
              <a:t>Forwarding</a:t>
            </a:r>
          </a:p>
          <a:p>
            <a:pPr lvl="1"/>
            <a:r>
              <a:rPr lang="en" dirty="0"/>
              <a:t>Physical</a:t>
            </a:r>
          </a:p>
          <a:p>
            <a:pPr lvl="1"/>
            <a:r>
              <a:rPr lang="en" dirty="0"/>
              <a:t>Nationally</a:t>
            </a:r>
          </a:p>
          <a:p>
            <a:pPr lvl="1"/>
            <a:r>
              <a:rPr lang="en" dirty="0"/>
              <a:t>Internationally</a:t>
            </a:r>
          </a:p>
          <a:p>
            <a:pPr lvl="1"/>
            <a:r>
              <a:rPr lang="en" dirty="0"/>
              <a:t>Globally</a:t>
            </a:r>
          </a:p>
        </p:txBody>
      </p:sp>
      <p:pic>
        <p:nvPicPr>
          <p:cNvPr id="4" name="Bildobjekt 3">
            <a:extLst>
              <a:ext uri="{FF2B5EF4-FFF2-40B4-BE49-F238E27FC236}">
                <a16:creationId xmlns:a16="http://schemas.microsoft.com/office/drawing/2014/main" id="{C457853A-56EE-4473-BBB4-A354058F53E6}"/>
              </a:ext>
            </a:extLst>
          </p:cNvPr>
          <p:cNvPicPr>
            <a:picLocks noChangeAspect="1"/>
          </p:cNvPicPr>
          <p:nvPr/>
        </p:nvPicPr>
        <p:blipFill>
          <a:blip r:embed="rId3"/>
          <a:stretch>
            <a:fillRect/>
          </a:stretch>
        </p:blipFill>
        <p:spPr>
          <a:xfrm>
            <a:off x="6597388" y="3271606"/>
            <a:ext cx="5207896" cy="3415014"/>
          </a:xfrm>
          <a:prstGeom prst="rect">
            <a:avLst/>
          </a:prstGeom>
        </p:spPr>
      </p:pic>
      <p:pic>
        <p:nvPicPr>
          <p:cNvPr id="5" name="Bildobjekt 4">
            <a:extLst>
              <a:ext uri="{FF2B5EF4-FFF2-40B4-BE49-F238E27FC236}">
                <a16:creationId xmlns:a16="http://schemas.microsoft.com/office/drawing/2014/main" id="{A7559183-BE41-4951-8AEA-459251E2076A}"/>
              </a:ext>
            </a:extLst>
          </p:cNvPr>
          <p:cNvPicPr>
            <a:picLocks noChangeAspect="1"/>
          </p:cNvPicPr>
          <p:nvPr/>
        </p:nvPicPr>
        <p:blipFill>
          <a:blip r:embed="rId4"/>
          <a:stretch>
            <a:fillRect/>
          </a:stretch>
        </p:blipFill>
        <p:spPr>
          <a:xfrm>
            <a:off x="6759807" y="365125"/>
            <a:ext cx="5087705" cy="2609569"/>
          </a:xfrm>
          <a:prstGeom prst="rect">
            <a:avLst/>
          </a:prstGeom>
        </p:spPr>
      </p:pic>
    </p:spTree>
    <p:extLst>
      <p:ext uri="{BB962C8B-B14F-4D97-AF65-F5344CB8AC3E}">
        <p14:creationId xmlns:p14="http://schemas.microsoft.com/office/powerpoint/2010/main" val="3811717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a:extLst>
              <a:ext uri="{FF2B5EF4-FFF2-40B4-BE49-F238E27FC236}">
                <a16:creationId xmlns:a16="http://schemas.microsoft.com/office/drawing/2014/main" id="{1E5C3659-59C3-4353-A8E2-508ABAB5E6D0}"/>
              </a:ext>
            </a:extLst>
          </p:cNvPr>
          <p:cNvPicPr>
            <a:picLocks noChangeAspect="1"/>
          </p:cNvPicPr>
          <p:nvPr/>
        </p:nvPicPr>
        <p:blipFill rotWithShape="1">
          <a:blip r:embed="rId3"/>
          <a:srcRect t="2948" r="1" b="1044"/>
          <a:stretch/>
        </p:blipFill>
        <p:spPr>
          <a:xfrm>
            <a:off x="4636008" y="640082"/>
            <a:ext cx="6916329" cy="5577837"/>
          </a:xfrm>
          <a:prstGeom prst="rect">
            <a:avLst/>
          </a:prstGeom>
          <a:effectLst/>
        </p:spPr>
      </p:pic>
      <p:sp>
        <p:nvSpPr>
          <p:cNvPr id="5" name="Platshållare för innehåll 4"/>
          <p:cNvSpPr>
            <a:spLocks noGrp="1"/>
          </p:cNvSpPr>
          <p:nvPr>
            <p:ph idx="1"/>
          </p:nvPr>
        </p:nvSpPr>
        <p:spPr>
          <a:xfrm>
            <a:off x="400050" y="1924050"/>
            <a:ext cx="4235958" cy="4933950"/>
          </a:xfrm>
        </p:spPr>
        <p:txBody>
          <a:bodyPr>
            <a:normAutofit/>
          </a:bodyPr>
          <a:lstStyle/>
          <a:p>
            <a:r>
              <a:rPr lang="en" sz="2000" dirty="0"/>
              <a:t>Transport logistics</a:t>
            </a:r>
          </a:p>
          <a:p>
            <a:pPr lvl="1"/>
            <a:r>
              <a:rPr lang="en" sz="2000" dirty="0"/>
              <a:t>Forwarding</a:t>
            </a:r>
          </a:p>
          <a:p>
            <a:r>
              <a:rPr lang="en" sz="2000" dirty="0"/>
              <a:t>Movement of an item</a:t>
            </a:r>
          </a:p>
          <a:p>
            <a:pPr lvl="1"/>
            <a:r>
              <a:rPr lang="en" sz="2000" dirty="0"/>
              <a:t>From</a:t>
            </a:r>
          </a:p>
          <a:p>
            <a:pPr lvl="2"/>
            <a:r>
              <a:rPr lang="en" dirty="0"/>
              <a:t>Sender</a:t>
            </a:r>
          </a:p>
          <a:p>
            <a:pPr lvl="1"/>
            <a:r>
              <a:rPr lang="en" sz="2000" dirty="0"/>
              <a:t>To</a:t>
            </a:r>
          </a:p>
          <a:p>
            <a:pPr lvl="2"/>
            <a:r>
              <a:rPr lang="en" dirty="0"/>
              <a:t>Receiver</a:t>
            </a:r>
          </a:p>
          <a:p>
            <a:pPr lvl="1"/>
            <a:r>
              <a:rPr lang="en" sz="2000" dirty="0"/>
              <a:t>Stock</a:t>
            </a:r>
          </a:p>
          <a:p>
            <a:pPr lvl="1"/>
            <a:r>
              <a:rPr lang="en" sz="2000" dirty="0"/>
              <a:t>Administration</a:t>
            </a:r>
          </a:p>
          <a:p>
            <a:pPr lvl="2"/>
            <a:r>
              <a:rPr lang="en" dirty="0"/>
              <a:t>Delivery monitoring</a:t>
            </a:r>
          </a:p>
          <a:p>
            <a:pPr lvl="2"/>
            <a:r>
              <a:rPr lang="en" dirty="0"/>
              <a:t>IT</a:t>
            </a:r>
          </a:p>
          <a:p>
            <a:pPr lvl="2"/>
            <a:r>
              <a:rPr lang="en" dirty="0"/>
              <a:t>Customs</a:t>
            </a:r>
          </a:p>
          <a:p>
            <a:pPr lvl="2"/>
            <a:r>
              <a:rPr lang="en" dirty="0"/>
              <a:t>Payment</a:t>
            </a:r>
          </a:p>
          <a:p>
            <a:pPr lvl="2"/>
            <a:endParaRPr lang="sv-SE" sz="1500" dirty="0"/>
          </a:p>
          <a:p>
            <a:endParaRPr lang="sv-SE" sz="1500" dirty="0"/>
          </a:p>
        </p:txBody>
      </p:sp>
      <p:sp>
        <p:nvSpPr>
          <p:cNvPr id="7" name="Rubrik 1">
            <a:extLst>
              <a:ext uri="{FF2B5EF4-FFF2-40B4-BE49-F238E27FC236}">
                <a16:creationId xmlns:a16="http://schemas.microsoft.com/office/drawing/2014/main" id="{D9820828-36B2-4430-BFF7-2C709F6B90D4}"/>
              </a:ext>
            </a:extLst>
          </p:cNvPr>
          <p:cNvSpPr>
            <a:spLocks noGrp="1"/>
          </p:cNvSpPr>
          <p:nvPr>
            <p:ph type="title"/>
          </p:nvPr>
        </p:nvSpPr>
        <p:spPr>
          <a:xfrm>
            <a:off x="838200" y="365125"/>
            <a:ext cx="3947556" cy="1325563"/>
          </a:xfrm>
        </p:spPr>
        <p:txBody>
          <a:bodyPr/>
          <a:lstStyle/>
          <a:p>
            <a:r>
              <a:rPr lang="en" b="1" dirty="0">
                <a:solidFill>
                  <a:schemeClr val="accent1">
                    <a:lumMod val="50000"/>
                  </a:schemeClr>
                </a:solidFill>
              </a:rPr>
              <a:t>The forms of logistics</a:t>
            </a:r>
          </a:p>
        </p:txBody>
      </p:sp>
    </p:spTree>
    <p:extLst>
      <p:ext uri="{BB962C8B-B14F-4D97-AF65-F5344CB8AC3E}">
        <p14:creationId xmlns:p14="http://schemas.microsoft.com/office/powerpoint/2010/main" val="2721133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descr="En bild som visar himmel, tecken, utomhus, text&#10;&#10;Beskrivning genererad med mycket hög exakthet">
            <a:extLst>
              <a:ext uri="{FF2B5EF4-FFF2-40B4-BE49-F238E27FC236}">
                <a16:creationId xmlns:a16="http://schemas.microsoft.com/office/drawing/2014/main" id="{A633013A-2418-49D4-8C9F-8131132EE10F}"/>
              </a:ext>
            </a:extLst>
          </p:cNvPr>
          <p:cNvPicPr>
            <a:picLocks noChangeAspect="1"/>
          </p:cNvPicPr>
          <p:nvPr/>
        </p:nvPicPr>
        <p:blipFill rotWithShape="1">
          <a:blip r:embed="rId2"/>
          <a:srcRect l="27554" r="26436" b="-1"/>
          <a:stretch/>
        </p:blipFill>
        <p:spPr>
          <a:xfrm>
            <a:off x="1000434" y="1904283"/>
            <a:ext cx="3173564" cy="3448850"/>
          </a:xfrm>
          <a:prstGeom prst="rect">
            <a:avLst/>
          </a:prstGeom>
        </p:spPr>
      </p:pic>
      <p:sp>
        <p:nvSpPr>
          <p:cNvPr id="2" name="Rubrik 1"/>
          <p:cNvSpPr>
            <a:spLocks noGrp="1"/>
          </p:cNvSpPr>
          <p:nvPr>
            <p:ph type="title"/>
          </p:nvPr>
        </p:nvSpPr>
        <p:spPr>
          <a:xfrm>
            <a:off x="838200" y="365125"/>
            <a:ext cx="10515600" cy="1325563"/>
          </a:xfrm>
        </p:spPr>
        <p:txBody>
          <a:bodyPr>
            <a:normAutofit/>
          </a:bodyPr>
          <a:lstStyle/>
          <a:p>
            <a:r>
              <a:rPr lang="en" b="1" dirty="0">
                <a:solidFill>
                  <a:schemeClr val="tx2"/>
                </a:solidFill>
              </a:rPr>
              <a:t>Transport logistics</a:t>
            </a:r>
            <a:endParaRPr lang="sv-SE" dirty="0"/>
          </a:p>
        </p:txBody>
      </p:sp>
      <p:sp>
        <p:nvSpPr>
          <p:cNvPr id="3" name="Platshållare för innehåll 2"/>
          <p:cNvSpPr>
            <a:spLocks noGrp="1"/>
          </p:cNvSpPr>
          <p:nvPr>
            <p:ph idx="1"/>
          </p:nvPr>
        </p:nvSpPr>
        <p:spPr>
          <a:xfrm>
            <a:off x="4650658" y="1825625"/>
            <a:ext cx="6703142" cy="4351338"/>
          </a:xfrm>
        </p:spPr>
        <p:txBody>
          <a:bodyPr>
            <a:normAutofit/>
          </a:bodyPr>
          <a:lstStyle/>
          <a:p>
            <a:pPr marL="0" indent="0">
              <a:buNone/>
            </a:pPr>
            <a:r>
              <a:rPr lang="en" sz="2400" dirty="0"/>
              <a:t>The forwarder/Logistics company</a:t>
            </a:r>
          </a:p>
          <a:p>
            <a:pPr lvl="1"/>
            <a:r>
              <a:rPr lang="en" dirty="0"/>
              <a:t>Arrange the transport export from SE</a:t>
            </a:r>
          </a:p>
          <a:p>
            <a:pPr lvl="1"/>
            <a:r>
              <a:rPr lang="en" dirty="0"/>
              <a:t>From</a:t>
            </a:r>
          </a:p>
          <a:p>
            <a:pPr lvl="2"/>
            <a:r>
              <a:rPr lang="en" sz="2400" dirty="0"/>
              <a:t>The goods owner/Consignor/Exporter</a:t>
            </a:r>
          </a:p>
          <a:p>
            <a:pPr lvl="1"/>
            <a:r>
              <a:rPr lang="en" dirty="0"/>
              <a:t>To</a:t>
            </a:r>
          </a:p>
          <a:p>
            <a:pPr lvl="2"/>
            <a:r>
              <a:rPr lang="en" sz="2400" dirty="0"/>
              <a:t>The Recipient/Customer</a:t>
            </a:r>
          </a:p>
          <a:p>
            <a:pPr lvl="1"/>
            <a:r>
              <a:rPr lang="en" dirty="0"/>
              <a:t>Arrange the transport import to SE</a:t>
            </a:r>
          </a:p>
          <a:p>
            <a:pPr lvl="1"/>
            <a:r>
              <a:rPr lang="en" dirty="0"/>
              <a:t>From</a:t>
            </a:r>
          </a:p>
          <a:p>
            <a:pPr lvl="2"/>
            <a:r>
              <a:rPr lang="en" sz="2400" dirty="0"/>
              <a:t>The Sender/Supplier</a:t>
            </a:r>
          </a:p>
          <a:p>
            <a:pPr lvl="1"/>
            <a:r>
              <a:rPr lang="en" dirty="0"/>
              <a:t>To</a:t>
            </a:r>
          </a:p>
          <a:p>
            <a:pPr lvl="2"/>
            <a:r>
              <a:rPr lang="en" sz="2400" dirty="0"/>
              <a:t>The goods owner/Recipient/Importer</a:t>
            </a:r>
          </a:p>
          <a:p>
            <a:pPr marL="914400" lvl="2" indent="0">
              <a:buNone/>
            </a:pPr>
            <a:endParaRPr lang="sv-SE" sz="2400" dirty="0"/>
          </a:p>
        </p:txBody>
      </p:sp>
    </p:spTree>
    <p:extLst>
      <p:ext uri="{BB962C8B-B14F-4D97-AF65-F5344CB8AC3E}">
        <p14:creationId xmlns:p14="http://schemas.microsoft.com/office/powerpoint/2010/main" val="2698043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0EE8369-B6AE-4C71-A2BB-C0EF6702C7DA}"/>
              </a:ext>
            </a:extLst>
          </p:cNvPr>
          <p:cNvSpPr>
            <a:spLocks noGrp="1"/>
          </p:cNvSpPr>
          <p:nvPr>
            <p:ph type="title"/>
          </p:nvPr>
        </p:nvSpPr>
        <p:spPr>
          <a:xfrm>
            <a:off x="838200" y="365125"/>
            <a:ext cx="10515600" cy="1325563"/>
          </a:xfrm>
        </p:spPr>
        <p:txBody>
          <a:bodyPr/>
          <a:lstStyle/>
          <a:p>
            <a:r>
              <a:rPr lang="en" b="1" dirty="0">
                <a:solidFill>
                  <a:schemeClr val="tx2"/>
                </a:solidFill>
              </a:rPr>
              <a:t>Logistics between companies</a:t>
            </a:r>
            <a:endParaRPr lang="sv-SE" dirty="0"/>
          </a:p>
        </p:txBody>
      </p:sp>
      <p:sp>
        <p:nvSpPr>
          <p:cNvPr id="3" name="Platshållare för innehåll 2">
            <a:extLst>
              <a:ext uri="{FF2B5EF4-FFF2-40B4-BE49-F238E27FC236}">
                <a16:creationId xmlns:a16="http://schemas.microsoft.com/office/drawing/2014/main" id="{C96E620B-1282-4673-8E77-3330EA0479A7}"/>
              </a:ext>
            </a:extLst>
          </p:cNvPr>
          <p:cNvSpPr>
            <a:spLocks noGrp="1"/>
          </p:cNvSpPr>
          <p:nvPr>
            <p:ph idx="1"/>
          </p:nvPr>
        </p:nvSpPr>
        <p:spPr>
          <a:xfrm>
            <a:off x="838200" y="1825625"/>
            <a:ext cx="10515600" cy="4351338"/>
          </a:xfrm>
        </p:spPr>
        <p:txBody>
          <a:bodyPr/>
          <a:lstStyle/>
          <a:p>
            <a:endParaRPr lang="sv-SE" dirty="0"/>
          </a:p>
          <a:p>
            <a:r>
              <a:rPr lang="en" dirty="0"/>
              <a:t>Focus area in teaching</a:t>
            </a:r>
          </a:p>
          <a:p>
            <a:r>
              <a:rPr lang="en" dirty="0"/>
              <a:t>Business between companies = goods owner</a:t>
            </a:r>
          </a:p>
          <a:p>
            <a:pPr lvl="1"/>
            <a:r>
              <a:rPr lang="en" dirty="0"/>
              <a:t>An item must be moved</a:t>
            </a:r>
          </a:p>
          <a:p>
            <a:pPr lvl="1"/>
            <a:r>
              <a:rPr lang="en" dirty="0"/>
              <a:t>Sellers and buyers of goods</a:t>
            </a:r>
          </a:p>
          <a:p>
            <a:pPr marL="457200" lvl="1" indent="0">
              <a:buNone/>
            </a:pPr>
            <a:endParaRPr lang="sv-SE" dirty="0"/>
          </a:p>
        </p:txBody>
      </p:sp>
      <p:pic>
        <p:nvPicPr>
          <p:cNvPr id="4" name="Bildobjekt 3">
            <a:extLst>
              <a:ext uri="{FF2B5EF4-FFF2-40B4-BE49-F238E27FC236}">
                <a16:creationId xmlns:a16="http://schemas.microsoft.com/office/drawing/2014/main" id="{16A759DF-0F8E-48CD-8226-6FF4D0F0538A}"/>
              </a:ext>
            </a:extLst>
          </p:cNvPr>
          <p:cNvPicPr>
            <a:picLocks noChangeAspect="1"/>
          </p:cNvPicPr>
          <p:nvPr/>
        </p:nvPicPr>
        <p:blipFill>
          <a:blip r:embed="rId3"/>
          <a:stretch>
            <a:fillRect/>
          </a:stretch>
        </p:blipFill>
        <p:spPr>
          <a:xfrm>
            <a:off x="6221412" y="443706"/>
            <a:ext cx="5970588" cy="5970588"/>
          </a:xfrm>
          <a:prstGeom prst="rect">
            <a:avLst/>
          </a:prstGeom>
        </p:spPr>
      </p:pic>
    </p:spTree>
    <p:extLst>
      <p:ext uri="{BB962C8B-B14F-4D97-AF65-F5344CB8AC3E}">
        <p14:creationId xmlns:p14="http://schemas.microsoft.com/office/powerpoint/2010/main" val="2713391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B102BD6C-20B9-D4C8-EA20-56BEBC81812C}"/>
              </a:ext>
            </a:extLst>
          </p:cNvPr>
          <p:cNvSpPr>
            <a:spLocks noGrp="1"/>
          </p:cNvSpPr>
          <p:nvPr>
            <p:ph type="title"/>
          </p:nvPr>
        </p:nvSpPr>
        <p:spPr/>
        <p:txBody>
          <a:bodyPr/>
          <a:lstStyle/>
          <a:p>
            <a:r>
              <a:rPr lang="en" dirty="0"/>
              <a:t>Logistics company/Beehive</a:t>
            </a:r>
          </a:p>
        </p:txBody>
      </p:sp>
      <p:pic>
        <p:nvPicPr>
          <p:cNvPr id="6" name="Bildobjekt 5">
            <a:extLst>
              <a:ext uri="{FF2B5EF4-FFF2-40B4-BE49-F238E27FC236}">
                <a16:creationId xmlns:a16="http://schemas.microsoft.com/office/drawing/2014/main" id="{D8B0EC82-5483-CA68-4E72-77A8B6987439}"/>
              </a:ext>
            </a:extLst>
          </p:cNvPr>
          <p:cNvPicPr>
            <a:picLocks noChangeAspect="1"/>
          </p:cNvPicPr>
          <p:nvPr/>
        </p:nvPicPr>
        <p:blipFill>
          <a:blip r:embed="rId2"/>
          <a:stretch>
            <a:fillRect/>
          </a:stretch>
        </p:blipFill>
        <p:spPr>
          <a:xfrm>
            <a:off x="557296" y="1995656"/>
            <a:ext cx="3689517" cy="3689517"/>
          </a:xfrm>
          <a:prstGeom prst="rect">
            <a:avLst/>
          </a:prstGeom>
        </p:spPr>
      </p:pic>
      <p:pic>
        <p:nvPicPr>
          <p:cNvPr id="7" name="Bildobjekt 6">
            <a:extLst>
              <a:ext uri="{FF2B5EF4-FFF2-40B4-BE49-F238E27FC236}">
                <a16:creationId xmlns:a16="http://schemas.microsoft.com/office/drawing/2014/main" id="{843CA729-B955-0105-5CF9-C6738331F519}"/>
              </a:ext>
            </a:extLst>
          </p:cNvPr>
          <p:cNvPicPr>
            <a:picLocks noChangeAspect="1"/>
          </p:cNvPicPr>
          <p:nvPr/>
        </p:nvPicPr>
        <p:blipFill rotWithShape="1">
          <a:blip r:embed="rId3"/>
          <a:srcRect l="9229" t="17894" r="9064" b="24034"/>
          <a:stretch/>
        </p:blipFill>
        <p:spPr>
          <a:xfrm>
            <a:off x="7567863" y="1849187"/>
            <a:ext cx="3970421" cy="3982453"/>
          </a:xfrm>
          <a:prstGeom prst="rect">
            <a:avLst/>
          </a:prstGeom>
        </p:spPr>
      </p:pic>
      <p:sp>
        <p:nvSpPr>
          <p:cNvPr id="8" name="textruta 7">
            <a:extLst>
              <a:ext uri="{FF2B5EF4-FFF2-40B4-BE49-F238E27FC236}">
                <a16:creationId xmlns:a16="http://schemas.microsoft.com/office/drawing/2014/main" id="{E2E2530D-8682-89FF-7688-DC02C918B70E}"/>
              </a:ext>
            </a:extLst>
          </p:cNvPr>
          <p:cNvSpPr txBox="1"/>
          <p:nvPr/>
        </p:nvSpPr>
        <p:spPr>
          <a:xfrm>
            <a:off x="4379495" y="1995656"/>
            <a:ext cx="3565694" cy="2677656"/>
          </a:xfrm>
          <a:prstGeom prst="rect">
            <a:avLst/>
          </a:prstGeom>
          <a:noFill/>
        </p:spPr>
        <p:txBody>
          <a:bodyPr wrap="square" rtlCol="0">
            <a:spAutoFit/>
          </a:bodyPr>
          <a:lstStyle/>
          <a:p>
            <a:r>
              <a:rPr lang="en" sz="2400" dirty="0"/>
              <a:t>What is a logistics company?</a:t>
            </a:r>
          </a:p>
          <a:p>
            <a:r>
              <a:rPr lang="en" sz="2400" dirty="0"/>
              <a:t>Give three examples of logistics companies</a:t>
            </a:r>
          </a:p>
          <a:p>
            <a:endParaRPr lang="sv-SE" sz="2400" dirty="0"/>
          </a:p>
          <a:p>
            <a:r>
              <a:rPr lang="en" sz="2400" dirty="0"/>
              <a:t>Why are these logistics companies good examples?</a:t>
            </a:r>
          </a:p>
        </p:txBody>
      </p:sp>
    </p:spTree>
    <p:extLst>
      <p:ext uri="{BB962C8B-B14F-4D97-AF65-F5344CB8AC3E}">
        <p14:creationId xmlns:p14="http://schemas.microsoft.com/office/powerpoint/2010/main" val="2361609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a:extLst>
              <a:ext uri="{FF2B5EF4-FFF2-40B4-BE49-F238E27FC236}">
                <a16:creationId xmlns:a16="http://schemas.microsoft.com/office/drawing/2014/main" id="{E7BF48DA-C002-4971-8A05-123072C918EE}"/>
              </a:ext>
            </a:extLst>
          </p:cNvPr>
          <p:cNvPicPr>
            <a:picLocks noChangeAspect="1"/>
          </p:cNvPicPr>
          <p:nvPr/>
        </p:nvPicPr>
        <p:blipFill>
          <a:blip r:embed="rId3"/>
          <a:stretch>
            <a:fillRect/>
          </a:stretch>
        </p:blipFill>
        <p:spPr>
          <a:xfrm>
            <a:off x="2355046" y="182301"/>
            <a:ext cx="9211854" cy="6675699"/>
          </a:xfrm>
          <a:prstGeom prst="rect">
            <a:avLst/>
          </a:prstGeom>
        </p:spPr>
      </p:pic>
      <p:sp>
        <p:nvSpPr>
          <p:cNvPr id="4" name="Rubrik 1">
            <a:extLst>
              <a:ext uri="{FF2B5EF4-FFF2-40B4-BE49-F238E27FC236}">
                <a16:creationId xmlns:a16="http://schemas.microsoft.com/office/drawing/2014/main" id="{C9366EA5-D7B7-3445-6635-5215B73D3577}"/>
              </a:ext>
            </a:extLst>
          </p:cNvPr>
          <p:cNvSpPr txBox="1">
            <a:spLocks/>
          </p:cNvSpPr>
          <p:nvPr/>
        </p:nvSpPr>
        <p:spPr>
          <a:xfrm>
            <a:off x="220363" y="4442854"/>
            <a:ext cx="394386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b="1">
                <a:solidFill>
                  <a:schemeClr val="tx2"/>
                </a:solidFill>
              </a:rPr>
              <a:t>Logistics actors</a:t>
            </a:r>
            <a:endParaRPr lang="sv-SE" b="1" dirty="0">
              <a:solidFill>
                <a:schemeClr val="tx2"/>
              </a:solidFill>
            </a:endParaRPr>
          </a:p>
        </p:txBody>
      </p:sp>
    </p:spTree>
    <p:extLst>
      <p:ext uri="{BB962C8B-B14F-4D97-AF65-F5344CB8AC3E}">
        <p14:creationId xmlns:p14="http://schemas.microsoft.com/office/powerpoint/2010/main" val="1426266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tx2"/>
                </a:solidFill>
              </a:rPr>
              <a:t>Logistics actors</a:t>
            </a:r>
          </a:p>
        </p:txBody>
      </p:sp>
      <p:sp>
        <p:nvSpPr>
          <p:cNvPr id="3" name="Platshållare för innehåll 2"/>
          <p:cNvSpPr>
            <a:spLocks noGrp="1"/>
          </p:cNvSpPr>
          <p:nvPr>
            <p:ph idx="1"/>
          </p:nvPr>
        </p:nvSpPr>
        <p:spPr/>
        <p:txBody>
          <a:bodyPr>
            <a:normAutofit fontScale="92500" lnSpcReduction="10000"/>
          </a:bodyPr>
          <a:lstStyle/>
          <a:p>
            <a:pPr lvl="1"/>
            <a:endParaRPr lang="sv-SE" dirty="0"/>
          </a:p>
          <a:p>
            <a:pPr lvl="1"/>
            <a:r>
              <a:rPr lang="en" dirty="0"/>
              <a:t>Freight companies</a:t>
            </a:r>
          </a:p>
          <a:p>
            <a:pPr lvl="1"/>
            <a:r>
              <a:rPr lang="en" dirty="0"/>
              <a:t>Train operators</a:t>
            </a:r>
          </a:p>
          <a:p>
            <a:pPr lvl="1"/>
            <a:r>
              <a:rPr lang="en" dirty="0"/>
              <a:t>Shipping companies</a:t>
            </a:r>
          </a:p>
          <a:p>
            <a:pPr lvl="1"/>
            <a:r>
              <a:rPr lang="en" dirty="0"/>
              <a:t>Ports</a:t>
            </a:r>
          </a:p>
          <a:p>
            <a:pPr lvl="1"/>
            <a:r>
              <a:rPr lang="en" dirty="0"/>
              <a:t>Airports</a:t>
            </a:r>
          </a:p>
          <a:p>
            <a:pPr lvl="1"/>
            <a:r>
              <a:rPr lang="en" dirty="0"/>
              <a:t>Airline</a:t>
            </a:r>
          </a:p>
          <a:p>
            <a:pPr lvl="1"/>
            <a:r>
              <a:rPr lang="en" dirty="0" err="1"/>
              <a:t>Integrators</a:t>
            </a:r>
            <a:endParaRPr lang="sv-SE" dirty="0"/>
          </a:p>
          <a:p>
            <a:pPr lvl="1"/>
            <a:r>
              <a:rPr lang="en" dirty="0"/>
              <a:t>Logistics company</a:t>
            </a:r>
          </a:p>
          <a:p>
            <a:pPr lvl="1"/>
            <a:r>
              <a:rPr lang="en" dirty="0"/>
              <a:t>Forwarders</a:t>
            </a:r>
          </a:p>
          <a:p>
            <a:pPr lvl="1"/>
            <a:r>
              <a:rPr lang="en" dirty="0"/>
              <a:t>Freight terminals</a:t>
            </a:r>
          </a:p>
          <a:p>
            <a:pPr lvl="1"/>
            <a:r>
              <a:rPr lang="en" dirty="0"/>
              <a:t>Stock</a:t>
            </a:r>
          </a:p>
          <a:p>
            <a:pPr lvl="1"/>
            <a:endParaRPr lang="sv-SE" dirty="0"/>
          </a:p>
        </p:txBody>
      </p:sp>
      <p:pic>
        <p:nvPicPr>
          <p:cNvPr id="4099" name="Picture 3" descr="C:\Program Files (x86)\Microsoft Office\MEDIA\CAGCAT10\j029323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7" y="1988841"/>
            <a:ext cx="1565453" cy="11548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169" y="2679367"/>
            <a:ext cx="2752725"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412" y="3508042"/>
            <a:ext cx="1349708" cy="1349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8121" y="4581129"/>
            <a:ext cx="314325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00436" y="1628800"/>
            <a:ext cx="1224136"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629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a:extLst>
              <a:ext uri="{FF2B5EF4-FFF2-40B4-BE49-F238E27FC236}">
                <a16:creationId xmlns:a16="http://schemas.microsoft.com/office/drawing/2014/main" id="{2DE7901F-2E81-4ED6-9611-605C4822872E}"/>
              </a:ext>
            </a:extLst>
          </p:cNvPr>
          <p:cNvPicPr>
            <a:picLocks noChangeAspect="1"/>
          </p:cNvPicPr>
          <p:nvPr/>
        </p:nvPicPr>
        <p:blipFill>
          <a:blip r:embed="rId3"/>
          <a:stretch>
            <a:fillRect/>
          </a:stretch>
        </p:blipFill>
        <p:spPr>
          <a:xfrm>
            <a:off x="206638" y="1299520"/>
            <a:ext cx="5952373" cy="3947230"/>
          </a:xfrm>
          <a:prstGeom prst="rect">
            <a:avLst/>
          </a:prstGeom>
        </p:spPr>
      </p:pic>
      <p:pic>
        <p:nvPicPr>
          <p:cNvPr id="3" name="Bildobjekt 2">
            <a:extLst>
              <a:ext uri="{FF2B5EF4-FFF2-40B4-BE49-F238E27FC236}">
                <a16:creationId xmlns:a16="http://schemas.microsoft.com/office/drawing/2014/main" id="{61792609-B7F3-4848-9082-CAB0895DFD40}"/>
              </a:ext>
            </a:extLst>
          </p:cNvPr>
          <p:cNvPicPr>
            <a:picLocks noChangeAspect="1"/>
          </p:cNvPicPr>
          <p:nvPr/>
        </p:nvPicPr>
        <p:blipFill>
          <a:blip r:embed="rId4"/>
          <a:stretch>
            <a:fillRect/>
          </a:stretch>
        </p:blipFill>
        <p:spPr>
          <a:xfrm>
            <a:off x="6814457" y="1061483"/>
            <a:ext cx="5170905" cy="4423305"/>
          </a:xfrm>
          <a:prstGeom prst="rect">
            <a:avLst/>
          </a:prstGeom>
        </p:spPr>
      </p:pic>
    </p:spTree>
    <p:extLst>
      <p:ext uri="{BB962C8B-B14F-4D97-AF65-F5344CB8AC3E}">
        <p14:creationId xmlns:p14="http://schemas.microsoft.com/office/powerpoint/2010/main" val="1711380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a:xfrm>
            <a:off x="612913" y="1454563"/>
            <a:ext cx="11013030" cy="5038311"/>
          </a:xfrm>
        </p:spPr>
        <p:txBody>
          <a:bodyPr>
            <a:normAutofit/>
          </a:bodyPr>
          <a:lstStyle/>
          <a:p>
            <a:r>
              <a:rPr lang="en" dirty="0"/>
              <a:t>Freight companies</a:t>
            </a:r>
          </a:p>
          <a:p>
            <a:pPr lvl="1"/>
            <a:r>
              <a:rPr lang="en" dirty="0"/>
              <a:t>Road transport</a:t>
            </a:r>
          </a:p>
          <a:p>
            <a:pPr lvl="1"/>
            <a:r>
              <a:rPr lang="en" dirty="0"/>
              <a:t>Local/regional</a:t>
            </a:r>
          </a:p>
          <a:p>
            <a:pPr lvl="2"/>
            <a:r>
              <a:rPr lang="en" dirty="0"/>
              <a:t>Distribution</a:t>
            </a:r>
          </a:p>
          <a:p>
            <a:pPr lvl="1"/>
            <a:r>
              <a:rPr lang="en" dirty="0"/>
              <a:t>Long-distance transport</a:t>
            </a:r>
          </a:p>
          <a:p>
            <a:pPr lvl="1"/>
            <a:r>
              <a:rPr lang="en" dirty="0"/>
              <a:t>National – domestic transport</a:t>
            </a:r>
          </a:p>
          <a:p>
            <a:pPr lvl="1"/>
            <a:r>
              <a:rPr lang="en" dirty="0"/>
              <a:t>International – foreign transport</a:t>
            </a:r>
          </a:p>
          <a:p>
            <a:pPr lvl="1"/>
            <a:r>
              <a:rPr lang="en" dirty="0"/>
              <a:t>Niche haulage companies</a:t>
            </a:r>
          </a:p>
          <a:p>
            <a:pPr lvl="2"/>
            <a:r>
              <a:rPr lang="en" dirty="0"/>
              <a:t>Undertaking</a:t>
            </a:r>
          </a:p>
          <a:p>
            <a:pPr lvl="2"/>
            <a:r>
              <a:rPr lang="en" dirty="0"/>
              <a:t>Thermal transports</a:t>
            </a:r>
          </a:p>
          <a:p>
            <a:pPr lvl="2"/>
            <a:r>
              <a:rPr lang="en" dirty="0"/>
              <a:t>Special transport</a:t>
            </a:r>
          </a:p>
          <a:p>
            <a:pPr marL="0" indent="0">
              <a:buNone/>
            </a:pPr>
            <a:endParaRPr lang="sv-SE" dirty="0"/>
          </a:p>
        </p:txBody>
      </p:sp>
      <p:pic>
        <p:nvPicPr>
          <p:cNvPr id="5" name="Bildobjekt 4">
            <a:extLst>
              <a:ext uri="{FF2B5EF4-FFF2-40B4-BE49-F238E27FC236}">
                <a16:creationId xmlns:a16="http://schemas.microsoft.com/office/drawing/2014/main" id="{32282049-1408-4013-BC95-60861C1B4F08}"/>
              </a:ext>
            </a:extLst>
          </p:cNvPr>
          <p:cNvPicPr>
            <a:picLocks noChangeAspect="1"/>
          </p:cNvPicPr>
          <p:nvPr/>
        </p:nvPicPr>
        <p:blipFill rotWithShape="1">
          <a:blip r:embed="rId3"/>
          <a:srcRect b="30732"/>
          <a:stretch/>
        </p:blipFill>
        <p:spPr>
          <a:xfrm>
            <a:off x="6735607" y="2429229"/>
            <a:ext cx="5456393" cy="4218706"/>
          </a:xfrm>
          <a:prstGeom prst="rect">
            <a:avLst/>
          </a:prstGeom>
        </p:spPr>
      </p:pic>
      <p:pic>
        <p:nvPicPr>
          <p:cNvPr id="4" name="Bildobjekt 3">
            <a:extLst>
              <a:ext uri="{FF2B5EF4-FFF2-40B4-BE49-F238E27FC236}">
                <a16:creationId xmlns:a16="http://schemas.microsoft.com/office/drawing/2014/main" id="{59E16AA2-DF9E-6127-360A-6939D9FAE3F5}"/>
              </a:ext>
            </a:extLst>
          </p:cNvPr>
          <p:cNvPicPr>
            <a:picLocks noChangeAspect="1"/>
          </p:cNvPicPr>
          <p:nvPr/>
        </p:nvPicPr>
        <p:blipFill rotWithShape="1">
          <a:blip r:embed="rId4"/>
          <a:srcRect l="37922" t="26542" r="5955" b="19650"/>
          <a:stretch/>
        </p:blipFill>
        <p:spPr>
          <a:xfrm>
            <a:off x="9045145" y="210065"/>
            <a:ext cx="3015050" cy="1928039"/>
          </a:xfrm>
          <a:prstGeom prst="rect">
            <a:avLst/>
          </a:prstGeom>
        </p:spPr>
      </p:pic>
      <p:pic>
        <p:nvPicPr>
          <p:cNvPr id="6" name="Bildobjekt 5">
            <a:extLst>
              <a:ext uri="{FF2B5EF4-FFF2-40B4-BE49-F238E27FC236}">
                <a16:creationId xmlns:a16="http://schemas.microsoft.com/office/drawing/2014/main" id="{40F85474-7719-AEEC-CFED-92905AD3E447}"/>
              </a:ext>
            </a:extLst>
          </p:cNvPr>
          <p:cNvPicPr>
            <a:picLocks noChangeAspect="1"/>
          </p:cNvPicPr>
          <p:nvPr/>
        </p:nvPicPr>
        <p:blipFill rotWithShape="1">
          <a:blip r:embed="rId5"/>
          <a:srcRect l="7607" r="9304"/>
          <a:stretch/>
        </p:blipFill>
        <p:spPr>
          <a:xfrm>
            <a:off x="5597942" y="270212"/>
            <a:ext cx="3175060" cy="1614298"/>
          </a:xfrm>
          <a:prstGeom prst="rect">
            <a:avLst/>
          </a:prstGeom>
        </p:spPr>
      </p:pic>
    </p:spTree>
    <p:extLst>
      <p:ext uri="{BB962C8B-B14F-4D97-AF65-F5344CB8AC3E}">
        <p14:creationId xmlns:p14="http://schemas.microsoft.com/office/powerpoint/2010/main" val="38585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a:xfrm>
            <a:off x="612913" y="1454563"/>
            <a:ext cx="11013030" cy="5038311"/>
          </a:xfrm>
        </p:spPr>
        <p:txBody>
          <a:bodyPr>
            <a:normAutofit/>
          </a:bodyPr>
          <a:lstStyle/>
          <a:p>
            <a:r>
              <a:rPr lang="en" dirty="0"/>
              <a:t>Freight companies</a:t>
            </a:r>
          </a:p>
          <a:p>
            <a:pPr lvl="1"/>
            <a:r>
              <a:rPr lang="en" dirty="0"/>
              <a:t>Subcontractor to shipping companies, freight forwarders and logistics companies</a:t>
            </a:r>
          </a:p>
          <a:p>
            <a:pPr lvl="1"/>
            <a:r>
              <a:rPr lang="en" dirty="0"/>
              <a:t>Environmental impact</a:t>
            </a:r>
          </a:p>
          <a:p>
            <a:pPr lvl="2"/>
            <a:r>
              <a:rPr lang="en" dirty="0"/>
              <a:t>High environmental impact</a:t>
            </a:r>
          </a:p>
          <a:p>
            <a:pPr lvl="2"/>
            <a:r>
              <a:rPr lang="en" dirty="0"/>
              <a:t>Vehicles - Emissions</a:t>
            </a:r>
          </a:p>
          <a:p>
            <a:pPr lvl="2"/>
            <a:r>
              <a:rPr lang="en" dirty="0"/>
              <a:t>Fuel - Vehicles</a:t>
            </a:r>
          </a:p>
          <a:p>
            <a:pPr lvl="2"/>
            <a:r>
              <a:rPr lang="en" dirty="0"/>
              <a:t>Eco drive</a:t>
            </a:r>
          </a:p>
          <a:p>
            <a:pPr lvl="2"/>
            <a:r>
              <a:rPr lang="en" b="1" dirty="0"/>
              <a:t>Degree of filling</a:t>
            </a:r>
          </a:p>
          <a:p>
            <a:pPr lvl="2"/>
            <a:r>
              <a:rPr lang="en" b="1" dirty="0"/>
              <a:t>Route planning</a:t>
            </a:r>
          </a:p>
          <a:p>
            <a:endParaRPr lang="sv-SE" dirty="0"/>
          </a:p>
        </p:txBody>
      </p:sp>
      <p:pic>
        <p:nvPicPr>
          <p:cNvPr id="5" name="Bildobjekt 4">
            <a:extLst>
              <a:ext uri="{FF2B5EF4-FFF2-40B4-BE49-F238E27FC236}">
                <a16:creationId xmlns:a16="http://schemas.microsoft.com/office/drawing/2014/main" id="{32282049-1408-4013-BC95-60861C1B4F08}"/>
              </a:ext>
            </a:extLst>
          </p:cNvPr>
          <p:cNvPicPr>
            <a:picLocks noChangeAspect="1"/>
          </p:cNvPicPr>
          <p:nvPr/>
        </p:nvPicPr>
        <p:blipFill rotWithShape="1">
          <a:blip r:embed="rId3"/>
          <a:srcRect t="70291"/>
          <a:stretch/>
        </p:blipFill>
        <p:spPr>
          <a:xfrm>
            <a:off x="6377117" y="2282365"/>
            <a:ext cx="5456393" cy="1809416"/>
          </a:xfrm>
          <a:prstGeom prst="rect">
            <a:avLst/>
          </a:prstGeom>
        </p:spPr>
      </p:pic>
      <p:pic>
        <p:nvPicPr>
          <p:cNvPr id="4" name="Bildobjekt 3">
            <a:extLst>
              <a:ext uri="{FF2B5EF4-FFF2-40B4-BE49-F238E27FC236}">
                <a16:creationId xmlns:a16="http://schemas.microsoft.com/office/drawing/2014/main" id="{F5D21D1D-2666-D8C0-5D58-D7BE2024741C}"/>
              </a:ext>
            </a:extLst>
          </p:cNvPr>
          <p:cNvPicPr>
            <a:picLocks noChangeAspect="1"/>
          </p:cNvPicPr>
          <p:nvPr/>
        </p:nvPicPr>
        <p:blipFill rotWithShape="1">
          <a:blip r:embed="rId4"/>
          <a:srcRect l="4603" t="9050" r="3040" b="9050"/>
          <a:stretch/>
        </p:blipFill>
        <p:spPr>
          <a:xfrm>
            <a:off x="6495391" y="4091781"/>
            <a:ext cx="5338119" cy="2745947"/>
          </a:xfrm>
          <a:prstGeom prst="rect">
            <a:avLst/>
          </a:prstGeom>
        </p:spPr>
      </p:pic>
    </p:spTree>
    <p:extLst>
      <p:ext uri="{BB962C8B-B14F-4D97-AF65-F5344CB8AC3E}">
        <p14:creationId xmlns:p14="http://schemas.microsoft.com/office/powerpoint/2010/main" val="213738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 b="1" dirty="0">
                <a:solidFill>
                  <a:schemeClr val="tx2"/>
                </a:solidFill>
              </a:rPr>
              <a:t>Logistics actors</a:t>
            </a:r>
          </a:p>
        </p:txBody>
      </p:sp>
      <p:sp>
        <p:nvSpPr>
          <p:cNvPr id="5" name="Platshållare för innehåll 4"/>
          <p:cNvSpPr>
            <a:spLocks noGrp="1"/>
          </p:cNvSpPr>
          <p:nvPr>
            <p:ph idx="1"/>
          </p:nvPr>
        </p:nvSpPr>
        <p:spPr/>
        <p:txBody>
          <a:bodyPr>
            <a:normAutofit/>
          </a:bodyPr>
          <a:lstStyle/>
          <a:p>
            <a:pPr marL="0" indent="0">
              <a:buNone/>
            </a:pPr>
            <a:r>
              <a:rPr lang="en" sz="4000" dirty="0"/>
              <a:t>Domestic</a:t>
            </a:r>
          </a:p>
          <a:p>
            <a:pPr marL="400050" lvl="1" indent="0">
              <a:buNone/>
            </a:pPr>
            <a:r>
              <a:rPr lang="en" dirty="0"/>
              <a:t>"The </a:t>
            </a:r>
            <a:r>
              <a:rPr lang="en" dirty="0" err="1"/>
              <a:t>big</a:t>
            </a:r>
            <a:r>
              <a:rPr lang="en" dirty="0"/>
              <a:t> </a:t>
            </a:r>
            <a:r>
              <a:rPr lang="en" dirty="0" err="1"/>
              <a:t>five </a:t>
            </a:r>
            <a:r>
              <a:rPr lang="en" dirty="0"/>
              <a:t>"</a:t>
            </a:r>
          </a:p>
          <a:p>
            <a:pPr marL="457200" indent="-457200"/>
            <a:r>
              <a:rPr lang="en" dirty="0"/>
              <a:t>Dedicated haulage companies</a:t>
            </a:r>
          </a:p>
          <a:p>
            <a:pPr marL="914400" lvl="1" indent="-457200"/>
            <a:r>
              <a:rPr lang="en" dirty="0"/>
              <a:t>Subcontractors</a:t>
            </a:r>
          </a:p>
          <a:p>
            <a:pPr marL="0" indent="0">
              <a:buNone/>
            </a:pPr>
            <a:endParaRPr lang="sv-S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482" y="3285166"/>
            <a:ext cx="1524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596" y="1679657"/>
            <a:ext cx="15430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0486" t="28102" r="17768" b="25110"/>
          <a:stretch/>
        </p:blipFill>
        <p:spPr bwMode="auto">
          <a:xfrm>
            <a:off x="9588303" y="2805469"/>
            <a:ext cx="1858780" cy="824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482" y="5360212"/>
            <a:ext cx="1524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Bildobjekt 1"/>
          <p:cNvPicPr>
            <a:picLocks noChangeAspect="1"/>
          </p:cNvPicPr>
          <p:nvPr/>
        </p:nvPicPr>
        <p:blipFill>
          <a:blip r:embed="rId6"/>
          <a:stretch>
            <a:fillRect/>
          </a:stretch>
        </p:blipFill>
        <p:spPr>
          <a:xfrm>
            <a:off x="8920991" y="4744708"/>
            <a:ext cx="2619375" cy="1743075"/>
          </a:xfrm>
          <a:prstGeom prst="rect">
            <a:avLst/>
          </a:prstGeom>
        </p:spPr>
      </p:pic>
    </p:spTree>
    <p:extLst>
      <p:ext uri="{BB962C8B-B14F-4D97-AF65-F5344CB8AC3E}">
        <p14:creationId xmlns:p14="http://schemas.microsoft.com/office/powerpoint/2010/main" val="160609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a:xfrm>
            <a:off x="838200" y="1825625"/>
            <a:ext cx="10515600" cy="4351338"/>
          </a:xfrm>
        </p:spPr>
        <p:txBody>
          <a:bodyPr/>
          <a:lstStyle/>
          <a:p>
            <a:r>
              <a:rPr lang="en"/>
              <a:t>Broker of domestic transport</a:t>
            </a:r>
          </a:p>
          <a:p>
            <a:pPr lvl="1"/>
            <a:r>
              <a:rPr lang="en"/>
              <a:t>Network within the transport and logistics industry</a:t>
            </a:r>
          </a:p>
          <a:p>
            <a:pPr lvl="1"/>
            <a:r>
              <a:rPr lang="en"/>
              <a:t>Truck Centers</a:t>
            </a:r>
          </a:p>
          <a:p>
            <a:pPr lvl="1"/>
            <a:r>
              <a:rPr lang="en"/>
              <a:t>Economic Association</a:t>
            </a:r>
          </a:p>
          <a:p>
            <a:pPr lvl="1"/>
            <a:r>
              <a:rPr lang="en"/>
              <a:t>Skier</a:t>
            </a:r>
          </a:p>
          <a:p>
            <a:pPr lvl="1"/>
            <a:endParaRPr lang="sv-SE"/>
          </a:p>
          <a:p>
            <a:pPr lvl="1"/>
            <a:endParaRPr lang="sv-SE"/>
          </a:p>
          <a:p>
            <a:endParaRPr lang="sv-SE" dirty="0"/>
          </a:p>
        </p:txBody>
      </p:sp>
      <p:pic>
        <p:nvPicPr>
          <p:cNvPr id="4" name="Bildobjekt 3"/>
          <p:cNvPicPr>
            <a:picLocks noChangeAspect="1"/>
          </p:cNvPicPr>
          <p:nvPr/>
        </p:nvPicPr>
        <p:blipFill>
          <a:blip r:embed="rId3"/>
          <a:stretch>
            <a:fillRect/>
          </a:stretch>
        </p:blipFill>
        <p:spPr>
          <a:xfrm>
            <a:off x="9210675" y="2929731"/>
            <a:ext cx="2143125" cy="2143125"/>
          </a:xfrm>
          <a:prstGeom prst="rect">
            <a:avLst/>
          </a:prstGeom>
        </p:spPr>
      </p:pic>
      <p:pic>
        <p:nvPicPr>
          <p:cNvPr id="6" name="Bildobjekt 5"/>
          <p:cNvPicPr>
            <a:picLocks noChangeAspect="1"/>
          </p:cNvPicPr>
          <p:nvPr/>
        </p:nvPicPr>
        <p:blipFill>
          <a:blip r:embed="rId4"/>
          <a:stretch>
            <a:fillRect/>
          </a:stretch>
        </p:blipFill>
        <p:spPr>
          <a:xfrm>
            <a:off x="6626066" y="2894015"/>
            <a:ext cx="1914525" cy="1676400"/>
          </a:xfrm>
          <a:prstGeom prst="rect">
            <a:avLst/>
          </a:prstGeom>
        </p:spPr>
      </p:pic>
      <p:pic>
        <p:nvPicPr>
          <p:cNvPr id="7" name="Bildobjekt 6"/>
          <p:cNvPicPr>
            <a:picLocks noChangeAspect="1"/>
          </p:cNvPicPr>
          <p:nvPr/>
        </p:nvPicPr>
        <p:blipFill>
          <a:blip r:embed="rId5"/>
          <a:stretch>
            <a:fillRect/>
          </a:stretch>
        </p:blipFill>
        <p:spPr>
          <a:xfrm>
            <a:off x="9006840" y="835716"/>
            <a:ext cx="2133600" cy="2133600"/>
          </a:xfrm>
          <a:prstGeom prst="rect">
            <a:avLst/>
          </a:prstGeom>
        </p:spPr>
      </p:pic>
      <p:pic>
        <p:nvPicPr>
          <p:cNvPr id="8" name="Bildobjekt 7">
            <a:extLst>
              <a:ext uri="{FF2B5EF4-FFF2-40B4-BE49-F238E27FC236}">
                <a16:creationId xmlns:a16="http://schemas.microsoft.com/office/drawing/2014/main" id="{4FFCB6E3-5BFC-4872-997B-E40FEFCF9688}"/>
              </a:ext>
            </a:extLst>
          </p:cNvPr>
          <p:cNvPicPr>
            <a:picLocks noChangeAspect="1"/>
          </p:cNvPicPr>
          <p:nvPr/>
        </p:nvPicPr>
        <p:blipFill>
          <a:blip r:embed="rId6"/>
          <a:stretch>
            <a:fillRect/>
          </a:stretch>
        </p:blipFill>
        <p:spPr>
          <a:xfrm>
            <a:off x="678211" y="4803776"/>
            <a:ext cx="3411842" cy="1373187"/>
          </a:xfrm>
          <a:prstGeom prst="rect">
            <a:avLst/>
          </a:prstGeom>
        </p:spPr>
      </p:pic>
      <p:pic>
        <p:nvPicPr>
          <p:cNvPr id="9" name="Bildobjekt 8">
            <a:extLst>
              <a:ext uri="{FF2B5EF4-FFF2-40B4-BE49-F238E27FC236}">
                <a16:creationId xmlns:a16="http://schemas.microsoft.com/office/drawing/2014/main" id="{F9E897B0-0DC4-4C03-A970-5FB5500BF97D}"/>
              </a:ext>
            </a:extLst>
          </p:cNvPr>
          <p:cNvPicPr>
            <a:picLocks noChangeAspect="1"/>
          </p:cNvPicPr>
          <p:nvPr/>
        </p:nvPicPr>
        <p:blipFill>
          <a:blip r:embed="rId7"/>
          <a:stretch>
            <a:fillRect/>
          </a:stretch>
        </p:blipFill>
        <p:spPr>
          <a:xfrm>
            <a:off x="3682841" y="4922078"/>
            <a:ext cx="2823754" cy="1229164"/>
          </a:xfrm>
          <a:prstGeom prst="rect">
            <a:avLst/>
          </a:prstGeom>
        </p:spPr>
      </p:pic>
      <p:pic>
        <p:nvPicPr>
          <p:cNvPr id="10" name="Bildobjekt 9">
            <a:extLst>
              <a:ext uri="{FF2B5EF4-FFF2-40B4-BE49-F238E27FC236}">
                <a16:creationId xmlns:a16="http://schemas.microsoft.com/office/drawing/2014/main" id="{04E7B55E-9F3E-4197-8611-2D3EBA093AFA}"/>
              </a:ext>
            </a:extLst>
          </p:cNvPr>
          <p:cNvPicPr>
            <a:picLocks noChangeAspect="1"/>
          </p:cNvPicPr>
          <p:nvPr/>
        </p:nvPicPr>
        <p:blipFill>
          <a:blip r:embed="rId8"/>
          <a:stretch>
            <a:fillRect/>
          </a:stretch>
        </p:blipFill>
        <p:spPr>
          <a:xfrm>
            <a:off x="6934694" y="5490369"/>
            <a:ext cx="5019675" cy="619125"/>
          </a:xfrm>
          <a:prstGeom prst="rect">
            <a:avLst/>
          </a:prstGeom>
        </p:spPr>
      </p:pic>
    </p:spTree>
    <p:extLst>
      <p:ext uri="{BB962C8B-B14F-4D97-AF65-F5344CB8AC3E}">
        <p14:creationId xmlns:p14="http://schemas.microsoft.com/office/powerpoint/2010/main" val="1260707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200" y="16337"/>
            <a:ext cx="10515600" cy="1325563"/>
          </a:xfrm>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a:xfrm>
            <a:off x="642938" y="1244600"/>
            <a:ext cx="11493500" cy="5461000"/>
          </a:xfrm>
        </p:spPr>
        <p:txBody>
          <a:bodyPr>
            <a:normAutofit fontScale="92500" lnSpcReduction="10000"/>
          </a:bodyPr>
          <a:lstStyle/>
          <a:p>
            <a:r>
              <a:rPr lang="en" dirty="0"/>
              <a:t>Train operators</a:t>
            </a:r>
          </a:p>
          <a:p>
            <a:pPr lvl="1"/>
            <a:r>
              <a:rPr lang="en" dirty="0"/>
              <a:t>Drive trains, on specific routes</a:t>
            </a:r>
          </a:p>
          <a:p>
            <a:pPr lvl="1"/>
            <a:r>
              <a:rPr lang="en" dirty="0"/>
              <a:t>Provides locomotives and carriages</a:t>
            </a:r>
          </a:p>
          <a:p>
            <a:pPr lvl="1"/>
            <a:r>
              <a:rPr lang="en" dirty="0"/>
              <a:t>Owns no tracks</a:t>
            </a:r>
          </a:p>
          <a:p>
            <a:pPr lvl="2"/>
            <a:r>
              <a:rPr lang="en" dirty="0"/>
              <a:t>Swedish Transport Agency 90%</a:t>
            </a:r>
          </a:p>
          <a:p>
            <a:pPr lvl="1"/>
            <a:r>
              <a:rPr lang="en" dirty="0"/>
              <a:t>Intermodal transport</a:t>
            </a:r>
          </a:p>
          <a:p>
            <a:pPr lvl="1"/>
            <a:r>
              <a:rPr lang="en" dirty="0"/>
              <a:t>Freight wagon transport</a:t>
            </a:r>
          </a:p>
          <a:p>
            <a:pPr lvl="1"/>
            <a:r>
              <a:rPr lang="en" dirty="0"/>
              <a:t>Deregulation of the Swedish railway market in 1996</a:t>
            </a:r>
          </a:p>
          <a:p>
            <a:pPr lvl="1"/>
            <a:r>
              <a:rPr lang="en" dirty="0"/>
              <a:t>About 45 operators</a:t>
            </a:r>
          </a:p>
          <a:p>
            <a:pPr lvl="2"/>
            <a:r>
              <a:rPr lang="en" dirty="0"/>
              <a:t>Green </a:t>
            </a:r>
            <a:r>
              <a:rPr lang="en" dirty="0" err="1"/>
              <a:t>Cargo</a:t>
            </a:r>
            <a:endParaRPr lang="sv-SE" dirty="0"/>
          </a:p>
          <a:p>
            <a:pPr lvl="2"/>
            <a:r>
              <a:rPr lang="en" dirty="0"/>
              <a:t>Hector </a:t>
            </a:r>
            <a:r>
              <a:rPr lang="en" dirty="0" err="1"/>
              <a:t>Rail</a:t>
            </a:r>
            <a:endParaRPr lang="sv-SE" dirty="0"/>
          </a:p>
          <a:p>
            <a:pPr lvl="2"/>
            <a:r>
              <a:rPr lang="en" dirty="0"/>
              <a:t>Öresund train</a:t>
            </a:r>
          </a:p>
          <a:p>
            <a:pPr lvl="2"/>
            <a:r>
              <a:rPr lang="en" dirty="0"/>
              <a:t>TX </a:t>
            </a:r>
            <a:r>
              <a:rPr lang="en" dirty="0" err="1"/>
              <a:t>Logistics</a:t>
            </a:r>
            <a:endParaRPr lang="sv-SE" dirty="0"/>
          </a:p>
          <a:p>
            <a:pPr lvl="1"/>
            <a:r>
              <a:rPr lang="en" dirty="0"/>
              <a:t>Subcontractor to, for example, Shipping Companies, Freight Forwarders and Logistics Companies</a:t>
            </a:r>
          </a:p>
          <a:p>
            <a:pPr lvl="1"/>
            <a:r>
              <a:rPr lang="en" dirty="0"/>
              <a:t>Environmental impact</a:t>
            </a:r>
          </a:p>
          <a:p>
            <a:pPr lvl="2"/>
            <a:r>
              <a:rPr lang="en" dirty="0"/>
              <a:t>Low</a:t>
            </a:r>
          </a:p>
          <a:p>
            <a:pPr marL="457200" lvl="1" indent="0">
              <a:buNone/>
            </a:pPr>
            <a:endParaRPr lang="sv-SE" dirty="0"/>
          </a:p>
        </p:txBody>
      </p:sp>
      <p:pic>
        <p:nvPicPr>
          <p:cNvPr id="4" name="Bildobjekt 3">
            <a:extLst>
              <a:ext uri="{FF2B5EF4-FFF2-40B4-BE49-F238E27FC236}">
                <a16:creationId xmlns:a16="http://schemas.microsoft.com/office/drawing/2014/main" id="{A4FE5589-3C1D-4C8B-9E0D-9E59843ED1DC}"/>
              </a:ext>
            </a:extLst>
          </p:cNvPr>
          <p:cNvPicPr>
            <a:picLocks noChangeAspect="1"/>
          </p:cNvPicPr>
          <p:nvPr/>
        </p:nvPicPr>
        <p:blipFill>
          <a:blip r:embed="rId3"/>
          <a:stretch>
            <a:fillRect/>
          </a:stretch>
        </p:blipFill>
        <p:spPr>
          <a:xfrm>
            <a:off x="9910762" y="365126"/>
            <a:ext cx="1689100" cy="1689100"/>
          </a:xfrm>
          <a:prstGeom prst="rect">
            <a:avLst/>
          </a:prstGeom>
        </p:spPr>
      </p:pic>
      <p:pic>
        <p:nvPicPr>
          <p:cNvPr id="5" name="Bildobjekt 4">
            <a:extLst>
              <a:ext uri="{FF2B5EF4-FFF2-40B4-BE49-F238E27FC236}">
                <a16:creationId xmlns:a16="http://schemas.microsoft.com/office/drawing/2014/main" id="{CF73D7F9-83A4-4349-A687-6709D971D704}"/>
              </a:ext>
            </a:extLst>
          </p:cNvPr>
          <p:cNvPicPr>
            <a:picLocks noChangeAspect="1"/>
          </p:cNvPicPr>
          <p:nvPr/>
        </p:nvPicPr>
        <p:blipFill>
          <a:blip r:embed="rId4"/>
          <a:stretch>
            <a:fillRect/>
          </a:stretch>
        </p:blipFill>
        <p:spPr>
          <a:xfrm>
            <a:off x="5905500" y="2054226"/>
            <a:ext cx="3914775" cy="1062712"/>
          </a:xfrm>
          <a:prstGeom prst="rect">
            <a:avLst/>
          </a:prstGeom>
        </p:spPr>
      </p:pic>
      <p:pic>
        <p:nvPicPr>
          <p:cNvPr id="6" name="Bildobjekt 5">
            <a:extLst>
              <a:ext uri="{FF2B5EF4-FFF2-40B4-BE49-F238E27FC236}">
                <a16:creationId xmlns:a16="http://schemas.microsoft.com/office/drawing/2014/main" id="{1BF9C9E8-2FF6-4D4A-A95F-15CE4BE9BF80}"/>
              </a:ext>
            </a:extLst>
          </p:cNvPr>
          <p:cNvPicPr>
            <a:picLocks noChangeAspect="1"/>
          </p:cNvPicPr>
          <p:nvPr/>
        </p:nvPicPr>
        <p:blipFill>
          <a:blip r:embed="rId5"/>
          <a:stretch>
            <a:fillRect/>
          </a:stretch>
        </p:blipFill>
        <p:spPr>
          <a:xfrm>
            <a:off x="8621711" y="3151187"/>
            <a:ext cx="3152775" cy="1447800"/>
          </a:xfrm>
          <a:prstGeom prst="rect">
            <a:avLst/>
          </a:prstGeom>
        </p:spPr>
      </p:pic>
      <p:pic>
        <p:nvPicPr>
          <p:cNvPr id="7" name="Bildobjekt 6">
            <a:extLst>
              <a:ext uri="{FF2B5EF4-FFF2-40B4-BE49-F238E27FC236}">
                <a16:creationId xmlns:a16="http://schemas.microsoft.com/office/drawing/2014/main" id="{8A76BC92-98D3-4505-BB43-E146DFB38972}"/>
              </a:ext>
            </a:extLst>
          </p:cNvPr>
          <p:cNvPicPr>
            <a:picLocks noChangeAspect="1"/>
          </p:cNvPicPr>
          <p:nvPr/>
        </p:nvPicPr>
        <p:blipFill>
          <a:blip r:embed="rId6"/>
          <a:stretch>
            <a:fillRect/>
          </a:stretch>
        </p:blipFill>
        <p:spPr>
          <a:xfrm>
            <a:off x="5308600" y="4391700"/>
            <a:ext cx="3784600" cy="504613"/>
          </a:xfrm>
          <a:prstGeom prst="rect">
            <a:avLst/>
          </a:prstGeom>
        </p:spPr>
      </p:pic>
      <p:pic>
        <p:nvPicPr>
          <p:cNvPr id="8" name="Bildobjekt 7">
            <a:extLst>
              <a:ext uri="{FF2B5EF4-FFF2-40B4-BE49-F238E27FC236}">
                <a16:creationId xmlns:a16="http://schemas.microsoft.com/office/drawing/2014/main" id="{9179F8FC-CEE5-441B-8A3D-57FE7472830D}"/>
              </a:ext>
            </a:extLst>
          </p:cNvPr>
          <p:cNvPicPr>
            <a:picLocks noChangeAspect="1"/>
          </p:cNvPicPr>
          <p:nvPr/>
        </p:nvPicPr>
        <p:blipFill>
          <a:blip r:embed="rId7"/>
          <a:stretch>
            <a:fillRect/>
          </a:stretch>
        </p:blipFill>
        <p:spPr>
          <a:xfrm>
            <a:off x="9305925" y="4896313"/>
            <a:ext cx="2047875" cy="1017498"/>
          </a:xfrm>
          <a:prstGeom prst="rect">
            <a:avLst/>
          </a:prstGeom>
        </p:spPr>
      </p:pic>
    </p:spTree>
    <p:extLst>
      <p:ext uri="{BB962C8B-B14F-4D97-AF65-F5344CB8AC3E}">
        <p14:creationId xmlns:p14="http://schemas.microsoft.com/office/powerpoint/2010/main" val="24871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p:txBody>
          <a:bodyPr>
            <a:normAutofit fontScale="92500" lnSpcReduction="10000"/>
          </a:bodyPr>
          <a:lstStyle/>
          <a:p>
            <a:r>
              <a:rPr lang="en" dirty="0"/>
              <a:t>Intermodal transport</a:t>
            </a:r>
          </a:p>
          <a:p>
            <a:pPr lvl="1"/>
            <a:r>
              <a:rPr lang="en" dirty="0"/>
              <a:t>Combi terminals</a:t>
            </a:r>
          </a:p>
          <a:p>
            <a:pPr lvl="1"/>
            <a:r>
              <a:rPr lang="en" dirty="0"/>
              <a:t>The central station for </a:t>
            </a:r>
            <a:r>
              <a:rPr lang="en" dirty="0" err="1"/>
              <a:t>cargo carriers</a:t>
            </a:r>
            <a:endParaRPr lang="sv-SE" dirty="0"/>
          </a:p>
          <a:p>
            <a:pPr lvl="2"/>
            <a:r>
              <a:rPr lang="en" dirty="0"/>
              <a:t>Loading and unloading of </a:t>
            </a:r>
            <a:r>
              <a:rPr lang="en" dirty="0" err="1"/>
              <a:t>cargo carriers</a:t>
            </a:r>
            <a:endParaRPr lang="sv-SE" dirty="0"/>
          </a:p>
          <a:p>
            <a:pPr lvl="2"/>
            <a:r>
              <a:rPr lang="en" dirty="0" err="1"/>
              <a:t>Load carriers </a:t>
            </a:r>
            <a:r>
              <a:rPr lang="en" dirty="0"/>
              <a:t>= containers, trailers</a:t>
            </a:r>
          </a:p>
          <a:p>
            <a:pPr lvl="1"/>
            <a:r>
              <a:rPr lang="en" dirty="0"/>
              <a:t>The iron houses</a:t>
            </a:r>
          </a:p>
          <a:p>
            <a:pPr lvl="1"/>
            <a:r>
              <a:rPr lang="en" dirty="0" err="1"/>
              <a:t>Greencargo</a:t>
            </a:r>
            <a:endParaRPr lang="sv-SE" dirty="0"/>
          </a:p>
          <a:p>
            <a:pPr lvl="1"/>
            <a:r>
              <a:rPr lang="en" dirty="0" err="1"/>
              <a:t>The Sandahl companies</a:t>
            </a:r>
            <a:endParaRPr lang="sv-SE" dirty="0"/>
          </a:p>
          <a:p>
            <a:pPr lvl="1"/>
            <a:r>
              <a:rPr lang="en" dirty="0" err="1"/>
              <a:t>Mertz </a:t>
            </a:r>
            <a:r>
              <a:rPr lang="en" dirty="0"/>
              <a:t>Transport</a:t>
            </a:r>
          </a:p>
          <a:p>
            <a:pPr lvl="1"/>
            <a:r>
              <a:rPr lang="en" dirty="0" err="1"/>
              <a:t>Railport </a:t>
            </a:r>
            <a:r>
              <a:rPr lang="en" dirty="0"/>
              <a:t>Scandinavia</a:t>
            </a:r>
          </a:p>
          <a:p>
            <a:pPr lvl="2"/>
            <a:r>
              <a:rPr lang="en" dirty="0"/>
              <a:t>Port of Gothenburg</a:t>
            </a:r>
          </a:p>
          <a:p>
            <a:pPr lvl="2"/>
            <a:r>
              <a:rPr lang="en" dirty="0"/>
              <a:t>Harbor shuttles</a:t>
            </a:r>
          </a:p>
          <a:p>
            <a:pPr lvl="1"/>
            <a:r>
              <a:rPr lang="en" dirty="0"/>
              <a:t>Subcontractor Train operator</a:t>
            </a:r>
          </a:p>
          <a:p>
            <a:pPr lvl="1"/>
            <a:endParaRPr lang="sv-SE" dirty="0"/>
          </a:p>
          <a:p>
            <a:pPr lvl="1"/>
            <a:endParaRPr lang="sv-SE" dirty="0"/>
          </a:p>
        </p:txBody>
      </p:sp>
      <p:pic>
        <p:nvPicPr>
          <p:cNvPr id="4" name="Bildobjekt 3"/>
          <p:cNvPicPr>
            <a:picLocks noChangeAspect="1"/>
          </p:cNvPicPr>
          <p:nvPr/>
        </p:nvPicPr>
        <p:blipFill>
          <a:blip r:embed="rId3"/>
          <a:stretch>
            <a:fillRect/>
          </a:stretch>
        </p:blipFill>
        <p:spPr>
          <a:xfrm>
            <a:off x="6286872" y="2716697"/>
            <a:ext cx="4749911" cy="3160850"/>
          </a:xfrm>
          <a:prstGeom prst="rect">
            <a:avLst/>
          </a:prstGeom>
        </p:spPr>
      </p:pic>
    </p:spTree>
    <p:extLst>
      <p:ext uri="{BB962C8B-B14F-4D97-AF65-F5344CB8AC3E}">
        <p14:creationId xmlns:p14="http://schemas.microsoft.com/office/powerpoint/2010/main" val="350888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p:txBody>
          <a:bodyPr>
            <a:normAutofit/>
          </a:bodyPr>
          <a:lstStyle/>
          <a:p>
            <a:r>
              <a:rPr lang="en" dirty="0"/>
              <a:t>Shipping companies</a:t>
            </a:r>
          </a:p>
          <a:p>
            <a:pPr lvl="1"/>
            <a:r>
              <a:rPr lang="en" dirty="0"/>
              <a:t>Sea transport</a:t>
            </a:r>
          </a:p>
          <a:p>
            <a:pPr lvl="1"/>
            <a:r>
              <a:rPr lang="en" dirty="0"/>
              <a:t>Provides load carriers</a:t>
            </a:r>
          </a:p>
          <a:p>
            <a:pPr lvl="1"/>
            <a:r>
              <a:rPr lang="en" dirty="0"/>
              <a:t>Collection and further transport</a:t>
            </a:r>
          </a:p>
          <a:p>
            <a:pPr lvl="2"/>
            <a:r>
              <a:rPr lang="en" dirty="0" err="1"/>
              <a:t>Feeder traffic</a:t>
            </a:r>
            <a:endParaRPr lang="sv-SE" dirty="0"/>
          </a:p>
          <a:p>
            <a:pPr lvl="1"/>
            <a:r>
              <a:rPr lang="en" dirty="0"/>
              <a:t>Subcontractor to freight forwarders, logistics companies</a:t>
            </a:r>
          </a:p>
          <a:p>
            <a:pPr marL="914400" lvl="2" indent="0">
              <a:buNone/>
            </a:pPr>
            <a:r>
              <a:rPr lang="en" sz="2400" dirty="0"/>
              <a:t>and companies</a:t>
            </a:r>
          </a:p>
          <a:p>
            <a:pPr lvl="1"/>
            <a:r>
              <a:rPr lang="en" dirty="0"/>
              <a:t>Environmental impact</a:t>
            </a:r>
          </a:p>
          <a:p>
            <a:pPr lvl="2"/>
            <a:r>
              <a:rPr lang="en" dirty="0"/>
              <a:t>Low</a:t>
            </a:r>
          </a:p>
          <a:p>
            <a:pPr lvl="3"/>
            <a:r>
              <a:rPr lang="en" dirty="0"/>
              <a:t>Large volume</a:t>
            </a:r>
          </a:p>
          <a:p>
            <a:pPr lvl="1"/>
            <a:endParaRPr lang="sv-SE"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5123" y="4435718"/>
            <a:ext cx="3328408" cy="2194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Bildobjekt 3">
            <a:extLst>
              <a:ext uri="{FF2B5EF4-FFF2-40B4-BE49-F238E27FC236}">
                <a16:creationId xmlns:a16="http://schemas.microsoft.com/office/drawing/2014/main" id="{B21DD68A-4CB8-4A8E-A854-15EC337D6168}"/>
              </a:ext>
            </a:extLst>
          </p:cNvPr>
          <p:cNvPicPr>
            <a:picLocks noChangeAspect="1"/>
          </p:cNvPicPr>
          <p:nvPr/>
        </p:nvPicPr>
        <p:blipFill>
          <a:blip r:embed="rId4"/>
          <a:stretch>
            <a:fillRect/>
          </a:stretch>
        </p:blipFill>
        <p:spPr>
          <a:xfrm>
            <a:off x="8605123" y="365125"/>
            <a:ext cx="3328408" cy="1840543"/>
          </a:xfrm>
          <a:prstGeom prst="rect">
            <a:avLst/>
          </a:prstGeom>
        </p:spPr>
      </p:pic>
      <p:pic>
        <p:nvPicPr>
          <p:cNvPr id="5" name="Bildobjekt 4">
            <a:extLst>
              <a:ext uri="{FF2B5EF4-FFF2-40B4-BE49-F238E27FC236}">
                <a16:creationId xmlns:a16="http://schemas.microsoft.com/office/drawing/2014/main" id="{93D69FD0-09F8-455F-9B88-B8D4286A981D}"/>
              </a:ext>
            </a:extLst>
          </p:cNvPr>
          <p:cNvPicPr>
            <a:picLocks noChangeAspect="1"/>
          </p:cNvPicPr>
          <p:nvPr/>
        </p:nvPicPr>
        <p:blipFill>
          <a:blip r:embed="rId5"/>
          <a:stretch>
            <a:fillRect/>
          </a:stretch>
        </p:blipFill>
        <p:spPr>
          <a:xfrm>
            <a:off x="8582362" y="2205668"/>
            <a:ext cx="3351169" cy="2230050"/>
          </a:xfrm>
          <a:prstGeom prst="rect">
            <a:avLst/>
          </a:prstGeom>
        </p:spPr>
      </p:pic>
      <p:sp>
        <p:nvSpPr>
          <p:cNvPr id="6" name="textruta 5">
            <a:extLst>
              <a:ext uri="{FF2B5EF4-FFF2-40B4-BE49-F238E27FC236}">
                <a16:creationId xmlns:a16="http://schemas.microsoft.com/office/drawing/2014/main" id="{56325D90-3637-4DD3-92D5-91A364E3E4B4}"/>
              </a:ext>
            </a:extLst>
          </p:cNvPr>
          <p:cNvSpPr txBox="1"/>
          <p:nvPr/>
        </p:nvSpPr>
        <p:spPr>
          <a:xfrm>
            <a:off x="8704613" y="365125"/>
            <a:ext cx="1306286" cy="369332"/>
          </a:xfrm>
          <a:prstGeom prst="rect">
            <a:avLst/>
          </a:prstGeom>
          <a:noFill/>
        </p:spPr>
        <p:txBody>
          <a:bodyPr wrap="square" rtlCol="0">
            <a:spAutoFit/>
          </a:bodyPr>
          <a:lstStyle/>
          <a:p>
            <a:r>
              <a:rPr lang="en" b="1" dirty="0">
                <a:solidFill>
                  <a:schemeClr val="bg1"/>
                </a:solidFill>
              </a:rPr>
              <a:t>Rudder vessel</a:t>
            </a:r>
          </a:p>
        </p:txBody>
      </p:sp>
      <p:sp>
        <p:nvSpPr>
          <p:cNvPr id="8" name="textruta 7">
            <a:extLst>
              <a:ext uri="{FF2B5EF4-FFF2-40B4-BE49-F238E27FC236}">
                <a16:creationId xmlns:a16="http://schemas.microsoft.com/office/drawing/2014/main" id="{1B4CFF46-CBB7-4390-A9CA-9F85BC8F5166}"/>
              </a:ext>
            </a:extLst>
          </p:cNvPr>
          <p:cNvSpPr txBox="1"/>
          <p:nvPr/>
        </p:nvSpPr>
        <p:spPr>
          <a:xfrm>
            <a:off x="8704613" y="2242335"/>
            <a:ext cx="1555668" cy="369332"/>
          </a:xfrm>
          <a:prstGeom prst="rect">
            <a:avLst/>
          </a:prstGeom>
          <a:noFill/>
        </p:spPr>
        <p:txBody>
          <a:bodyPr wrap="square" rtlCol="0">
            <a:spAutoFit/>
          </a:bodyPr>
          <a:lstStyle/>
          <a:p>
            <a:r>
              <a:rPr lang="en" b="1" dirty="0" err="1">
                <a:solidFill>
                  <a:schemeClr val="bg1"/>
                </a:solidFill>
              </a:rPr>
              <a:t>Feeder ship</a:t>
            </a:r>
            <a:endParaRPr lang="sv-SE" b="1" dirty="0">
              <a:solidFill>
                <a:schemeClr val="bg1"/>
              </a:solidFill>
            </a:endParaRPr>
          </a:p>
        </p:txBody>
      </p:sp>
      <p:sp>
        <p:nvSpPr>
          <p:cNvPr id="9" name="textruta 8">
            <a:extLst>
              <a:ext uri="{FF2B5EF4-FFF2-40B4-BE49-F238E27FC236}">
                <a16:creationId xmlns:a16="http://schemas.microsoft.com/office/drawing/2014/main" id="{D8620740-861B-46F5-9879-D4D148A155B6}"/>
              </a:ext>
            </a:extLst>
          </p:cNvPr>
          <p:cNvSpPr txBox="1"/>
          <p:nvPr/>
        </p:nvSpPr>
        <p:spPr>
          <a:xfrm>
            <a:off x="8704613" y="4472385"/>
            <a:ext cx="1846614" cy="369332"/>
          </a:xfrm>
          <a:prstGeom prst="rect">
            <a:avLst/>
          </a:prstGeom>
          <a:noFill/>
        </p:spPr>
        <p:txBody>
          <a:bodyPr wrap="square" rtlCol="0">
            <a:spAutoFit/>
          </a:bodyPr>
          <a:lstStyle/>
          <a:p>
            <a:r>
              <a:rPr lang="en" b="1" dirty="0">
                <a:solidFill>
                  <a:schemeClr val="bg1"/>
                </a:solidFill>
              </a:rPr>
              <a:t>Container ship</a:t>
            </a:r>
          </a:p>
        </p:txBody>
      </p:sp>
      <p:pic>
        <p:nvPicPr>
          <p:cNvPr id="7" name="Bildobjekt 6">
            <a:extLst>
              <a:ext uri="{FF2B5EF4-FFF2-40B4-BE49-F238E27FC236}">
                <a16:creationId xmlns:a16="http://schemas.microsoft.com/office/drawing/2014/main" id="{9BAE3F09-2A63-9373-94B8-C20D6EDDF3DB}"/>
              </a:ext>
            </a:extLst>
          </p:cNvPr>
          <p:cNvPicPr>
            <a:picLocks noChangeAspect="1"/>
          </p:cNvPicPr>
          <p:nvPr/>
        </p:nvPicPr>
        <p:blipFill rotWithShape="1">
          <a:blip r:embed="rId6"/>
          <a:srcRect l="3730" t="45010" r="5459" b="13369"/>
          <a:stretch/>
        </p:blipFill>
        <p:spPr>
          <a:xfrm>
            <a:off x="3889034" y="5197397"/>
            <a:ext cx="4693328" cy="1433141"/>
          </a:xfrm>
          <a:prstGeom prst="rect">
            <a:avLst/>
          </a:prstGeom>
        </p:spPr>
      </p:pic>
      <p:sp>
        <p:nvSpPr>
          <p:cNvPr id="10" name="textruta 9">
            <a:extLst>
              <a:ext uri="{FF2B5EF4-FFF2-40B4-BE49-F238E27FC236}">
                <a16:creationId xmlns:a16="http://schemas.microsoft.com/office/drawing/2014/main" id="{31635C1A-1C7B-EC18-A245-7D00ADA48B6D}"/>
              </a:ext>
            </a:extLst>
          </p:cNvPr>
          <p:cNvSpPr txBox="1"/>
          <p:nvPr/>
        </p:nvSpPr>
        <p:spPr>
          <a:xfrm>
            <a:off x="4093473" y="5222111"/>
            <a:ext cx="2286000" cy="369332"/>
          </a:xfrm>
          <a:prstGeom prst="rect">
            <a:avLst/>
          </a:prstGeom>
          <a:noFill/>
        </p:spPr>
        <p:txBody>
          <a:bodyPr wrap="square" rtlCol="0">
            <a:spAutoFit/>
          </a:bodyPr>
          <a:lstStyle/>
          <a:p>
            <a:r>
              <a:rPr lang="en" b="1" dirty="0">
                <a:solidFill>
                  <a:schemeClr val="bg1"/>
                </a:solidFill>
              </a:rPr>
              <a:t>Tanker</a:t>
            </a:r>
          </a:p>
        </p:txBody>
      </p:sp>
    </p:spTree>
    <p:extLst>
      <p:ext uri="{BB962C8B-B14F-4D97-AF65-F5344CB8AC3E}">
        <p14:creationId xmlns:p14="http://schemas.microsoft.com/office/powerpoint/2010/main" val="312182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200" y="223998"/>
            <a:ext cx="10515600" cy="1325563"/>
          </a:xfrm>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a:xfrm>
            <a:off x="236889" y="1117406"/>
            <a:ext cx="10515600" cy="4351338"/>
          </a:xfrm>
        </p:spPr>
        <p:txBody>
          <a:bodyPr>
            <a:normAutofit fontScale="85000" lnSpcReduction="20000"/>
          </a:bodyPr>
          <a:lstStyle/>
          <a:p>
            <a:r>
              <a:rPr lang="en" dirty="0"/>
              <a:t>Ports</a:t>
            </a:r>
          </a:p>
          <a:p>
            <a:pPr lvl="1"/>
            <a:r>
              <a:rPr lang="en" dirty="0"/>
              <a:t>Planning ship calls</a:t>
            </a:r>
          </a:p>
          <a:p>
            <a:pPr lvl="1"/>
            <a:r>
              <a:rPr lang="en" dirty="0"/>
              <a:t>Unloads and loads ships</a:t>
            </a:r>
          </a:p>
          <a:p>
            <a:pPr lvl="2"/>
            <a:r>
              <a:rPr lang="en" dirty="0"/>
              <a:t>Containers</a:t>
            </a:r>
          </a:p>
          <a:p>
            <a:pPr lvl="2"/>
            <a:r>
              <a:rPr lang="en" dirty="0"/>
              <a:t>Cars</a:t>
            </a:r>
          </a:p>
          <a:p>
            <a:pPr lvl="2"/>
            <a:r>
              <a:rPr lang="en" dirty="0"/>
              <a:t>Bulk</a:t>
            </a:r>
          </a:p>
          <a:p>
            <a:pPr lvl="2"/>
            <a:r>
              <a:rPr lang="en" dirty="0"/>
              <a:t>Energy</a:t>
            </a:r>
          </a:p>
          <a:p>
            <a:pPr lvl="1"/>
            <a:r>
              <a:rPr lang="en" dirty="0"/>
              <a:t>Security, scans and checks</a:t>
            </a:r>
          </a:p>
          <a:p>
            <a:pPr lvl="1"/>
            <a:r>
              <a:rPr lang="en" dirty="0"/>
              <a:t>Moves load </a:t>
            </a:r>
            <a:r>
              <a:rPr lang="en" dirty="0" err="1"/>
              <a:t>carriers</a:t>
            </a:r>
            <a:endParaRPr lang="sv-SE" dirty="0"/>
          </a:p>
          <a:p>
            <a:pPr lvl="1"/>
            <a:r>
              <a:rPr lang="en" dirty="0"/>
              <a:t>Subcontractor to shipping companies, freight forwarders, goods owners and logistics companies</a:t>
            </a:r>
          </a:p>
          <a:p>
            <a:pPr lvl="1"/>
            <a:r>
              <a:rPr lang="en" dirty="0"/>
              <a:t>Environmental impact</a:t>
            </a:r>
          </a:p>
          <a:p>
            <a:pPr lvl="2"/>
            <a:r>
              <a:rPr lang="en" dirty="0"/>
              <a:t>Landström</a:t>
            </a:r>
          </a:p>
          <a:p>
            <a:pPr lvl="3"/>
            <a:r>
              <a:rPr lang="en" dirty="0"/>
              <a:t>Electricity at the berth</a:t>
            </a:r>
          </a:p>
          <a:p>
            <a:pPr lvl="2"/>
            <a:r>
              <a:rPr lang="en" dirty="0"/>
              <a:t>Electrified trucks</a:t>
            </a:r>
          </a:p>
          <a:p>
            <a:pPr lvl="3"/>
            <a:r>
              <a:rPr lang="en" dirty="0"/>
              <a:t>Self-driving vehicles</a:t>
            </a:r>
          </a:p>
          <a:p>
            <a:pPr lvl="3"/>
            <a:endParaRPr lang="sv-SE" dirty="0"/>
          </a:p>
          <a:p>
            <a:pPr lvl="1"/>
            <a:endParaRPr lang="sv-SE" dirty="0"/>
          </a:p>
          <a:p>
            <a:pPr marL="457200" lvl="1" indent="0">
              <a:buNone/>
            </a:pPr>
            <a:endParaRPr lang="sv-SE" dirty="0"/>
          </a:p>
        </p:txBody>
      </p:sp>
      <p:pic>
        <p:nvPicPr>
          <p:cNvPr id="4" name="Bildobjekt 3">
            <a:extLst>
              <a:ext uri="{FF2B5EF4-FFF2-40B4-BE49-F238E27FC236}">
                <a16:creationId xmlns:a16="http://schemas.microsoft.com/office/drawing/2014/main" id="{3188D650-8F5A-4C93-91A3-232CAE22DEF8}"/>
              </a:ext>
            </a:extLst>
          </p:cNvPr>
          <p:cNvPicPr>
            <a:picLocks noChangeAspect="1"/>
          </p:cNvPicPr>
          <p:nvPr/>
        </p:nvPicPr>
        <p:blipFill rotWithShape="1">
          <a:blip r:embed="rId3"/>
          <a:srcRect t="12671"/>
          <a:stretch/>
        </p:blipFill>
        <p:spPr>
          <a:xfrm>
            <a:off x="6633568" y="4150313"/>
            <a:ext cx="5499762" cy="2636861"/>
          </a:xfrm>
          <a:prstGeom prst="rect">
            <a:avLst/>
          </a:prstGeom>
        </p:spPr>
      </p:pic>
      <p:pic>
        <p:nvPicPr>
          <p:cNvPr id="5" name="Bildobjekt 4">
            <a:extLst>
              <a:ext uri="{FF2B5EF4-FFF2-40B4-BE49-F238E27FC236}">
                <a16:creationId xmlns:a16="http://schemas.microsoft.com/office/drawing/2014/main" id="{412D5088-C8AF-9F15-770A-AAA021963B4C}"/>
              </a:ext>
            </a:extLst>
          </p:cNvPr>
          <p:cNvPicPr>
            <a:picLocks noChangeAspect="1"/>
          </p:cNvPicPr>
          <p:nvPr/>
        </p:nvPicPr>
        <p:blipFill rotWithShape="1">
          <a:blip r:embed="rId4"/>
          <a:srcRect t="4162" r="8000"/>
          <a:stretch/>
        </p:blipFill>
        <p:spPr>
          <a:xfrm>
            <a:off x="6203092" y="223998"/>
            <a:ext cx="5869459" cy="3439297"/>
          </a:xfrm>
          <a:prstGeom prst="rect">
            <a:avLst/>
          </a:prstGeom>
        </p:spPr>
      </p:pic>
      <p:sp>
        <p:nvSpPr>
          <p:cNvPr id="6" name="textruta 5">
            <a:extLst>
              <a:ext uri="{FF2B5EF4-FFF2-40B4-BE49-F238E27FC236}">
                <a16:creationId xmlns:a16="http://schemas.microsoft.com/office/drawing/2014/main" id="{086C04BD-B6F0-D04B-25D2-A079BF6F4199}"/>
              </a:ext>
            </a:extLst>
          </p:cNvPr>
          <p:cNvSpPr txBox="1"/>
          <p:nvPr/>
        </p:nvSpPr>
        <p:spPr>
          <a:xfrm>
            <a:off x="6462584" y="432486"/>
            <a:ext cx="2174789" cy="369332"/>
          </a:xfrm>
          <a:prstGeom prst="rect">
            <a:avLst/>
          </a:prstGeom>
          <a:noFill/>
        </p:spPr>
        <p:txBody>
          <a:bodyPr wrap="square" rtlCol="0">
            <a:spAutoFit/>
          </a:bodyPr>
          <a:lstStyle/>
          <a:p>
            <a:r>
              <a:rPr lang="en" b="1" dirty="0">
                <a:solidFill>
                  <a:schemeClr val="bg1"/>
                </a:solidFill>
              </a:rPr>
              <a:t>Gävle port</a:t>
            </a:r>
          </a:p>
        </p:txBody>
      </p:sp>
    </p:spTree>
    <p:extLst>
      <p:ext uri="{BB962C8B-B14F-4D97-AF65-F5344CB8AC3E}">
        <p14:creationId xmlns:p14="http://schemas.microsoft.com/office/powerpoint/2010/main" val="74153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p:txBody>
          <a:bodyPr/>
          <a:lstStyle/>
          <a:p>
            <a:r>
              <a:rPr lang="en" dirty="0"/>
              <a:t>Airline</a:t>
            </a:r>
          </a:p>
          <a:p>
            <a:pPr lvl="1"/>
            <a:r>
              <a:rPr lang="en" dirty="0"/>
              <a:t>Air freight</a:t>
            </a:r>
          </a:p>
          <a:p>
            <a:pPr lvl="1"/>
            <a:r>
              <a:rPr lang="en" dirty="0"/>
              <a:t>Subcontractor to freight forwarders and logistics companies</a:t>
            </a:r>
          </a:p>
          <a:p>
            <a:pPr lvl="1"/>
            <a:r>
              <a:rPr lang="en" dirty="0"/>
              <a:t>Environmental impact</a:t>
            </a:r>
          </a:p>
          <a:p>
            <a:pPr lvl="2"/>
            <a:r>
              <a:rPr lang="en" dirty="0"/>
              <a:t>High</a:t>
            </a:r>
          </a:p>
          <a:p>
            <a:pPr marL="457200" lvl="1" indent="0">
              <a:buNone/>
            </a:pPr>
            <a:endParaRPr lang="sv-SE" dirty="0"/>
          </a:p>
          <a:p>
            <a:pPr marL="457200" lvl="1" indent="0">
              <a:buNone/>
            </a:pPr>
            <a:endParaRPr lang="sv-SE" dirty="0"/>
          </a:p>
          <a:p>
            <a:pPr lvl="1"/>
            <a:endParaRPr lang="sv-SE"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979" y="4241313"/>
            <a:ext cx="3744416" cy="207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0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p:txBody>
          <a:bodyPr>
            <a:normAutofit/>
          </a:bodyPr>
          <a:lstStyle/>
          <a:p>
            <a:r>
              <a:rPr lang="en" dirty="0"/>
              <a:t>Airport</a:t>
            </a:r>
          </a:p>
          <a:p>
            <a:pPr lvl="1"/>
            <a:r>
              <a:rPr lang="en" dirty="0"/>
              <a:t>Terminal company</a:t>
            </a:r>
          </a:p>
          <a:p>
            <a:pPr lvl="2"/>
            <a:r>
              <a:rPr lang="en" dirty="0"/>
              <a:t>Receives and delivers goods</a:t>
            </a:r>
          </a:p>
          <a:p>
            <a:pPr lvl="2"/>
            <a:r>
              <a:rPr lang="en" dirty="0"/>
              <a:t>Loads and unloads </a:t>
            </a:r>
            <a:r>
              <a:rPr lang="en" dirty="0" err="1"/>
              <a:t>cargo carriers</a:t>
            </a:r>
            <a:endParaRPr lang="sv-SE" dirty="0"/>
          </a:p>
          <a:p>
            <a:pPr lvl="3"/>
            <a:r>
              <a:rPr lang="en" dirty="0"/>
              <a:t>Air containers, air pallets</a:t>
            </a:r>
          </a:p>
          <a:p>
            <a:pPr lvl="2"/>
            <a:r>
              <a:rPr lang="en" dirty="0"/>
              <a:t>Security, scans and checks</a:t>
            </a:r>
          </a:p>
          <a:p>
            <a:pPr lvl="1"/>
            <a:r>
              <a:rPr lang="en" dirty="0" err="1"/>
              <a:t>Action company</a:t>
            </a:r>
            <a:endParaRPr lang="sv-SE" dirty="0"/>
          </a:p>
          <a:p>
            <a:pPr lvl="2"/>
            <a:r>
              <a:rPr lang="en" dirty="0"/>
              <a:t>Transports goods between terminal and aircraft</a:t>
            </a:r>
          </a:p>
          <a:p>
            <a:pPr lvl="2"/>
            <a:r>
              <a:rPr lang="en" dirty="0"/>
              <a:t>Loading aircraft</a:t>
            </a:r>
          </a:p>
          <a:p>
            <a:pPr lvl="2"/>
            <a:r>
              <a:rPr lang="en" dirty="0"/>
              <a:t>Ground services</a:t>
            </a:r>
          </a:p>
          <a:p>
            <a:pPr lvl="2"/>
            <a:r>
              <a:rPr lang="en" dirty="0"/>
              <a:t>Subcontractor to airlines, freight forwarders and logistics companies</a:t>
            </a:r>
          </a:p>
          <a:p>
            <a:pPr lvl="1"/>
            <a:endParaRPr lang="sv-SE" dirty="0"/>
          </a:p>
          <a:p>
            <a:pPr lvl="1"/>
            <a:endParaRPr lang="sv-SE" dirty="0"/>
          </a:p>
        </p:txBody>
      </p:sp>
      <p:pic>
        <p:nvPicPr>
          <p:cNvPr id="4" name="Bildobjekt 3">
            <a:extLst>
              <a:ext uri="{FF2B5EF4-FFF2-40B4-BE49-F238E27FC236}">
                <a16:creationId xmlns:a16="http://schemas.microsoft.com/office/drawing/2014/main" id="{9F63E3E0-C247-8B10-D192-AC2FB4D1119F}"/>
              </a:ext>
            </a:extLst>
          </p:cNvPr>
          <p:cNvPicPr>
            <a:picLocks noChangeAspect="1"/>
          </p:cNvPicPr>
          <p:nvPr/>
        </p:nvPicPr>
        <p:blipFill>
          <a:blip r:embed="rId3"/>
          <a:stretch>
            <a:fillRect/>
          </a:stretch>
        </p:blipFill>
        <p:spPr>
          <a:xfrm>
            <a:off x="7385188" y="238957"/>
            <a:ext cx="4438650" cy="1028700"/>
          </a:xfrm>
          <a:prstGeom prst="rect">
            <a:avLst/>
          </a:prstGeom>
        </p:spPr>
      </p:pic>
      <p:pic>
        <p:nvPicPr>
          <p:cNvPr id="5" name="Bildobjekt 4">
            <a:extLst>
              <a:ext uri="{FF2B5EF4-FFF2-40B4-BE49-F238E27FC236}">
                <a16:creationId xmlns:a16="http://schemas.microsoft.com/office/drawing/2014/main" id="{C5A0A405-1A03-7C33-AFE4-9EA8F739115D}"/>
              </a:ext>
            </a:extLst>
          </p:cNvPr>
          <p:cNvPicPr>
            <a:picLocks noChangeAspect="1"/>
          </p:cNvPicPr>
          <p:nvPr/>
        </p:nvPicPr>
        <p:blipFill>
          <a:blip r:embed="rId4"/>
          <a:stretch>
            <a:fillRect/>
          </a:stretch>
        </p:blipFill>
        <p:spPr>
          <a:xfrm>
            <a:off x="8528188" y="3776662"/>
            <a:ext cx="3295650" cy="1390650"/>
          </a:xfrm>
          <a:prstGeom prst="rect">
            <a:avLst/>
          </a:prstGeom>
        </p:spPr>
      </p:pic>
      <p:sp>
        <p:nvSpPr>
          <p:cNvPr id="7" name="textruta 6">
            <a:extLst>
              <a:ext uri="{FF2B5EF4-FFF2-40B4-BE49-F238E27FC236}">
                <a16:creationId xmlns:a16="http://schemas.microsoft.com/office/drawing/2014/main" id="{EE385D47-7182-049C-4D0E-0EE2160F8C05}"/>
              </a:ext>
            </a:extLst>
          </p:cNvPr>
          <p:cNvSpPr txBox="1"/>
          <p:nvPr/>
        </p:nvSpPr>
        <p:spPr>
          <a:xfrm>
            <a:off x="8769008" y="5132972"/>
            <a:ext cx="2814010" cy="338554"/>
          </a:xfrm>
          <a:prstGeom prst="rect">
            <a:avLst/>
          </a:prstGeom>
          <a:noFill/>
        </p:spPr>
        <p:txBody>
          <a:bodyPr wrap="square">
            <a:spAutoFit/>
          </a:bodyPr>
          <a:lstStyle/>
          <a:p>
            <a:r>
              <a:rPr lang="en" sz="1600" b="0" i="1" dirty="0">
                <a:effectLst/>
                <a:latin typeface="Roboto" panose="02000000000000000000" pitchFamily="2" charset="0"/>
              </a:rPr>
              <a:t>Malmö Airfreight Terminal</a:t>
            </a:r>
            <a:endParaRPr lang="sv-SE" sz="1600" i="1" dirty="0"/>
          </a:p>
        </p:txBody>
      </p:sp>
      <p:pic>
        <p:nvPicPr>
          <p:cNvPr id="8" name="Bildobjekt 7">
            <a:extLst>
              <a:ext uri="{FF2B5EF4-FFF2-40B4-BE49-F238E27FC236}">
                <a16:creationId xmlns:a16="http://schemas.microsoft.com/office/drawing/2014/main" id="{32F9A7D4-289E-4104-B3B2-55EC0DFC7AFE}"/>
              </a:ext>
            </a:extLst>
          </p:cNvPr>
          <p:cNvPicPr>
            <a:picLocks noChangeAspect="1"/>
          </p:cNvPicPr>
          <p:nvPr/>
        </p:nvPicPr>
        <p:blipFill>
          <a:blip r:embed="rId5"/>
          <a:stretch>
            <a:fillRect/>
          </a:stretch>
        </p:blipFill>
        <p:spPr>
          <a:xfrm>
            <a:off x="8769008" y="1572456"/>
            <a:ext cx="2571750" cy="1781175"/>
          </a:xfrm>
          <a:prstGeom prst="rect">
            <a:avLst/>
          </a:prstGeom>
        </p:spPr>
      </p:pic>
    </p:spTree>
    <p:extLst>
      <p:ext uri="{BB962C8B-B14F-4D97-AF65-F5344CB8AC3E}">
        <p14:creationId xmlns:p14="http://schemas.microsoft.com/office/powerpoint/2010/main" val="20718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dirty="0"/>
              <a:t>Global trade</a:t>
            </a:r>
          </a:p>
        </p:txBody>
      </p:sp>
      <p:sp>
        <p:nvSpPr>
          <p:cNvPr id="3" name="Platshållare för innehåll 2"/>
          <p:cNvSpPr>
            <a:spLocks noGrp="1"/>
          </p:cNvSpPr>
          <p:nvPr>
            <p:ph idx="1"/>
          </p:nvPr>
        </p:nvSpPr>
        <p:spPr>
          <a:xfrm>
            <a:off x="351098" y="1420511"/>
            <a:ext cx="4498694" cy="4351338"/>
          </a:xfrm>
        </p:spPr>
        <p:txBody>
          <a:bodyPr/>
          <a:lstStyle/>
          <a:p>
            <a:endParaRPr lang="sv-SE" dirty="0"/>
          </a:p>
          <a:p>
            <a:r>
              <a:rPr lang="en" dirty="0"/>
              <a:t>Viking merchant ship</a:t>
            </a:r>
          </a:p>
          <a:p>
            <a:pPr lvl="1"/>
            <a:r>
              <a:rPr lang="en" dirty="0"/>
              <a:t>The cracker</a:t>
            </a:r>
          </a:p>
          <a:p>
            <a:pPr lvl="1"/>
            <a:r>
              <a:rPr lang="en" dirty="0"/>
              <a:t>16 meters long</a:t>
            </a:r>
          </a:p>
          <a:p>
            <a:pPr lvl="1"/>
            <a:r>
              <a:rPr lang="en" dirty="0"/>
              <a:t>Width 4.8 meters</a:t>
            </a:r>
          </a:p>
          <a:p>
            <a:pPr lvl="1"/>
            <a:r>
              <a:rPr lang="en" dirty="0"/>
              <a:t>90m2 sail</a:t>
            </a:r>
          </a:p>
          <a:p>
            <a:pPr lvl="1"/>
            <a:r>
              <a:rPr lang="en" dirty="0"/>
              <a:t>11 knots</a:t>
            </a:r>
          </a:p>
          <a:p>
            <a:pPr lvl="1"/>
            <a:r>
              <a:rPr lang="en" dirty="0"/>
              <a:t>19 ton load capacity</a:t>
            </a:r>
          </a:p>
          <a:p>
            <a:pPr lvl="1"/>
            <a:r>
              <a:rPr lang="en" dirty="0"/>
              <a:t>6 – 15 man crew</a:t>
            </a:r>
          </a:p>
          <a:p>
            <a:pPr lvl="1"/>
            <a:endParaRPr lang="sv-SE" dirty="0"/>
          </a:p>
          <a:p>
            <a:endParaRPr lang="sv-SE" dirty="0"/>
          </a:p>
        </p:txBody>
      </p:sp>
      <p:pic>
        <p:nvPicPr>
          <p:cNvPr id="4" name="Bildobjekt 3">
            <a:extLst>
              <a:ext uri="{FF2B5EF4-FFF2-40B4-BE49-F238E27FC236}">
                <a16:creationId xmlns:a16="http://schemas.microsoft.com/office/drawing/2014/main" id="{921F02FA-AE42-4B1B-9F18-F6F5A1E9F038}"/>
              </a:ext>
            </a:extLst>
          </p:cNvPr>
          <p:cNvPicPr>
            <a:picLocks noChangeAspect="1"/>
          </p:cNvPicPr>
          <p:nvPr/>
        </p:nvPicPr>
        <p:blipFill>
          <a:blip r:embed="rId3"/>
          <a:stretch>
            <a:fillRect/>
          </a:stretch>
        </p:blipFill>
        <p:spPr>
          <a:xfrm>
            <a:off x="5060548" y="978138"/>
            <a:ext cx="6780354" cy="4793711"/>
          </a:xfrm>
          <a:prstGeom prst="rect">
            <a:avLst/>
          </a:prstGeom>
        </p:spPr>
      </p:pic>
    </p:spTree>
    <p:extLst>
      <p:ext uri="{BB962C8B-B14F-4D97-AF65-F5344CB8AC3E}">
        <p14:creationId xmlns:p14="http://schemas.microsoft.com/office/powerpoint/2010/main" val="2599487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p:txBody>
          <a:bodyPr>
            <a:normAutofit/>
          </a:bodyPr>
          <a:lstStyle/>
          <a:p>
            <a:r>
              <a:rPr lang="en" dirty="0"/>
              <a:t>Freight terminals</a:t>
            </a:r>
          </a:p>
          <a:p>
            <a:pPr lvl="1"/>
            <a:r>
              <a:rPr lang="en" dirty="0"/>
              <a:t>Godset's central station</a:t>
            </a:r>
          </a:p>
          <a:p>
            <a:pPr lvl="1"/>
            <a:r>
              <a:rPr lang="en" dirty="0"/>
              <a:t>Fast handling</a:t>
            </a:r>
          </a:p>
          <a:p>
            <a:pPr lvl="1"/>
            <a:r>
              <a:rPr lang="en" dirty="0"/>
              <a:t>Incoming goods</a:t>
            </a:r>
          </a:p>
          <a:p>
            <a:pPr lvl="1"/>
            <a:r>
              <a:rPr lang="en" dirty="0"/>
              <a:t>Outgoing goods</a:t>
            </a:r>
          </a:p>
          <a:p>
            <a:pPr lvl="1"/>
            <a:r>
              <a:rPr lang="en" dirty="0"/>
              <a:t>Subcontractor to</a:t>
            </a:r>
          </a:p>
          <a:p>
            <a:pPr lvl="2"/>
            <a:r>
              <a:rPr lang="en" dirty="0"/>
              <a:t>Forwarders</a:t>
            </a:r>
          </a:p>
          <a:p>
            <a:pPr marL="914400" lvl="2" indent="0">
              <a:buNone/>
            </a:pPr>
            <a:endParaRPr lang="sv-SE" dirty="0"/>
          </a:p>
          <a:p>
            <a:pPr marL="457200" lvl="1" indent="0">
              <a:buNone/>
            </a:pPr>
            <a:endParaRPr lang="sv-SE" dirty="0"/>
          </a:p>
          <a:p>
            <a:pPr marL="914400" lvl="2" indent="0">
              <a:buNone/>
            </a:pPr>
            <a:endParaRPr lang="sv-SE"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3789040"/>
            <a:ext cx="3700636" cy="276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5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a:xfrm>
            <a:off x="838200" y="1409989"/>
            <a:ext cx="10763992" cy="4729554"/>
          </a:xfrm>
        </p:spPr>
        <p:txBody>
          <a:bodyPr>
            <a:normAutofit lnSpcReduction="10000"/>
          </a:bodyPr>
          <a:lstStyle/>
          <a:p>
            <a:r>
              <a:rPr lang="en" dirty="0"/>
              <a:t>Stock</a:t>
            </a:r>
          </a:p>
          <a:p>
            <a:pPr lvl="1"/>
            <a:r>
              <a:rPr lang="en" dirty="0"/>
              <a:t>Storage of goods</a:t>
            </a:r>
          </a:p>
          <a:p>
            <a:pPr lvl="1"/>
            <a:r>
              <a:rPr lang="en" dirty="0"/>
              <a:t>Unloads and loads cargo carriers</a:t>
            </a:r>
          </a:p>
          <a:p>
            <a:pPr lvl="1"/>
            <a:r>
              <a:rPr lang="en" dirty="0"/>
              <a:t>Book in and out transports</a:t>
            </a:r>
          </a:p>
          <a:p>
            <a:pPr lvl="1"/>
            <a:r>
              <a:rPr lang="en" dirty="0"/>
              <a:t>Places</a:t>
            </a:r>
          </a:p>
          <a:p>
            <a:pPr lvl="1"/>
            <a:r>
              <a:rPr lang="en" dirty="0"/>
              <a:t>Marks</a:t>
            </a:r>
          </a:p>
          <a:p>
            <a:pPr lvl="1"/>
            <a:r>
              <a:rPr lang="en" dirty="0"/>
              <a:t>Packs</a:t>
            </a:r>
          </a:p>
          <a:p>
            <a:pPr lvl="1"/>
            <a:r>
              <a:rPr lang="en" dirty="0"/>
              <a:t>Picks</a:t>
            </a:r>
          </a:p>
          <a:p>
            <a:pPr lvl="1"/>
            <a:r>
              <a:rPr lang="en" dirty="0"/>
              <a:t>Labels and documents</a:t>
            </a:r>
          </a:p>
          <a:p>
            <a:pPr lvl="1"/>
            <a:r>
              <a:rPr lang="en" dirty="0"/>
              <a:t>Subcontractor to</a:t>
            </a:r>
          </a:p>
          <a:p>
            <a:pPr lvl="2"/>
            <a:r>
              <a:rPr lang="en" dirty="0"/>
              <a:t>Forwarders</a:t>
            </a:r>
          </a:p>
          <a:p>
            <a:pPr lvl="2"/>
            <a:r>
              <a:rPr lang="en" dirty="0"/>
              <a:t>Logistics company</a:t>
            </a:r>
          </a:p>
          <a:p>
            <a:pPr lvl="2"/>
            <a:r>
              <a:rPr lang="en" dirty="0"/>
              <a:t>Goods owner</a:t>
            </a:r>
          </a:p>
          <a:p>
            <a:pPr lvl="3"/>
            <a:endParaRPr lang="sv-SE"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206" y="2150162"/>
            <a:ext cx="4262793" cy="2557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15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tx2"/>
                </a:solidFill>
              </a:rPr>
              <a:t>Logistics actors</a:t>
            </a:r>
            <a:endParaRPr lang="sv-SE" dirty="0"/>
          </a:p>
        </p:txBody>
      </p:sp>
      <p:sp>
        <p:nvSpPr>
          <p:cNvPr id="3" name="Platshållare för innehåll 2"/>
          <p:cNvSpPr>
            <a:spLocks noGrp="1"/>
          </p:cNvSpPr>
          <p:nvPr>
            <p:ph idx="1"/>
          </p:nvPr>
        </p:nvSpPr>
        <p:spPr/>
        <p:txBody>
          <a:bodyPr>
            <a:normAutofit/>
          </a:bodyPr>
          <a:lstStyle/>
          <a:p>
            <a:r>
              <a:rPr lang="en" dirty="0" err="1"/>
              <a:t>Integrators</a:t>
            </a:r>
            <a:endParaRPr lang="sv-SE" dirty="0"/>
          </a:p>
          <a:p>
            <a:pPr lvl="1"/>
            <a:r>
              <a:rPr lang="en" dirty="0"/>
              <a:t>Package</a:t>
            </a:r>
          </a:p>
          <a:p>
            <a:pPr lvl="1"/>
            <a:r>
              <a:rPr lang="en" dirty="0"/>
              <a:t>Express</a:t>
            </a:r>
          </a:p>
          <a:p>
            <a:pPr lvl="1"/>
            <a:r>
              <a:rPr lang="en" dirty="0"/>
              <a:t>Standard packaging</a:t>
            </a:r>
          </a:p>
          <a:p>
            <a:pPr lvl="2"/>
            <a:r>
              <a:rPr lang="en" dirty="0"/>
              <a:t>EUR Pallet</a:t>
            </a:r>
          </a:p>
          <a:p>
            <a:pPr lvl="1"/>
            <a:r>
              <a:rPr lang="en" dirty="0"/>
              <a:t>Closed systems</a:t>
            </a:r>
          </a:p>
          <a:p>
            <a:pPr lvl="2"/>
            <a:r>
              <a:rPr lang="en" dirty="0"/>
              <a:t>IT</a:t>
            </a:r>
          </a:p>
          <a:p>
            <a:pPr lvl="1"/>
            <a:r>
              <a:rPr lang="en" dirty="0"/>
              <a:t>Own </a:t>
            </a:r>
            <a:r>
              <a:rPr lang="en" dirty="0" err="1"/>
              <a:t>load carriers</a:t>
            </a:r>
            <a:endParaRPr lang="sv-SE" dirty="0"/>
          </a:p>
          <a:p>
            <a:pPr lvl="1"/>
            <a:r>
              <a:rPr lang="en" dirty="0"/>
              <a:t>Own vehicles</a:t>
            </a:r>
          </a:p>
          <a:p>
            <a:pPr lvl="2"/>
            <a:r>
              <a:rPr lang="en" dirty="0"/>
              <a:t>Environmental impact</a:t>
            </a:r>
          </a:p>
          <a:p>
            <a:pPr lvl="3"/>
            <a:r>
              <a:rPr lang="en" dirty="0"/>
              <a:t>High</a:t>
            </a:r>
            <a:endParaRPr lang="sv-SE" b="1" dirty="0"/>
          </a:p>
          <a:p>
            <a:pPr lvl="1"/>
            <a:endParaRPr lang="sv-SE" dirty="0"/>
          </a:p>
          <a:p>
            <a:pPr lvl="1"/>
            <a:endParaRPr lang="sv-SE" dirty="0"/>
          </a:p>
          <a:p>
            <a:endParaRPr lang="sv-SE" dirty="0"/>
          </a:p>
        </p:txBody>
      </p:sp>
      <p:pic>
        <p:nvPicPr>
          <p:cNvPr id="4" name="Bildobjekt 3"/>
          <p:cNvPicPr>
            <a:picLocks noChangeAspect="1"/>
          </p:cNvPicPr>
          <p:nvPr/>
        </p:nvPicPr>
        <p:blipFill>
          <a:blip r:embed="rId3"/>
          <a:stretch>
            <a:fillRect/>
          </a:stretch>
        </p:blipFill>
        <p:spPr>
          <a:xfrm>
            <a:off x="7876903" y="1066384"/>
            <a:ext cx="3161578" cy="2328949"/>
          </a:xfrm>
          <a:prstGeom prst="rect">
            <a:avLst/>
          </a:prstGeom>
        </p:spPr>
      </p:pic>
      <p:pic>
        <p:nvPicPr>
          <p:cNvPr id="5" name="Bildobjekt 4"/>
          <p:cNvPicPr>
            <a:picLocks noChangeAspect="1"/>
          </p:cNvPicPr>
          <p:nvPr/>
        </p:nvPicPr>
        <p:blipFill>
          <a:blip r:embed="rId4"/>
          <a:stretch>
            <a:fillRect/>
          </a:stretch>
        </p:blipFill>
        <p:spPr>
          <a:xfrm>
            <a:off x="5194254" y="1690688"/>
            <a:ext cx="2143125" cy="2143125"/>
          </a:xfrm>
          <a:prstGeom prst="rect">
            <a:avLst/>
          </a:prstGeom>
        </p:spPr>
      </p:pic>
      <p:pic>
        <p:nvPicPr>
          <p:cNvPr id="6" name="Bildobjekt 5"/>
          <p:cNvPicPr>
            <a:picLocks noChangeAspect="1"/>
          </p:cNvPicPr>
          <p:nvPr/>
        </p:nvPicPr>
        <p:blipFill>
          <a:blip r:embed="rId5"/>
          <a:stretch>
            <a:fillRect/>
          </a:stretch>
        </p:blipFill>
        <p:spPr>
          <a:xfrm>
            <a:off x="6095999" y="4686662"/>
            <a:ext cx="3857625" cy="1181100"/>
          </a:xfrm>
          <a:prstGeom prst="rect">
            <a:avLst/>
          </a:prstGeom>
        </p:spPr>
      </p:pic>
    </p:spTree>
    <p:extLst>
      <p:ext uri="{BB962C8B-B14F-4D97-AF65-F5344CB8AC3E}">
        <p14:creationId xmlns:p14="http://schemas.microsoft.com/office/powerpoint/2010/main" val="393837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b="1" dirty="0">
                <a:solidFill>
                  <a:schemeClr val="tx2"/>
                </a:solidFill>
              </a:rPr>
              <a:t>Logistics actors</a:t>
            </a:r>
            <a:endParaRPr lang="sv-SE" dirty="0"/>
          </a:p>
        </p:txBody>
      </p:sp>
      <p:sp>
        <p:nvSpPr>
          <p:cNvPr id="3" name="Platshållare för innehåll 2"/>
          <p:cNvSpPr>
            <a:spLocks noGrp="1"/>
          </p:cNvSpPr>
          <p:nvPr>
            <p:ph sz="half" idx="1"/>
          </p:nvPr>
        </p:nvSpPr>
        <p:spPr>
          <a:xfrm>
            <a:off x="612568" y="1350653"/>
            <a:ext cx="5559629" cy="4351338"/>
          </a:xfrm>
        </p:spPr>
        <p:txBody>
          <a:bodyPr>
            <a:normAutofit fontScale="92500" lnSpcReduction="10000"/>
          </a:bodyPr>
          <a:lstStyle/>
          <a:p>
            <a:r>
              <a:rPr lang="en" dirty="0"/>
              <a:t>Logistics company</a:t>
            </a:r>
          </a:p>
          <a:p>
            <a:pPr lvl="1"/>
            <a:r>
              <a:rPr lang="en" dirty="0"/>
              <a:t>Operates domestic and international traffic</a:t>
            </a:r>
          </a:p>
          <a:p>
            <a:pPr lvl="2"/>
            <a:r>
              <a:rPr lang="en" dirty="0"/>
              <a:t>Based on subcontractors</a:t>
            </a:r>
          </a:p>
          <a:p>
            <a:pPr lvl="1"/>
            <a:r>
              <a:rPr lang="en" dirty="0"/>
              <a:t>All modes of transport</a:t>
            </a:r>
          </a:p>
          <a:p>
            <a:pPr lvl="1"/>
            <a:r>
              <a:rPr lang="en" dirty="0"/>
              <a:t>Own load carriers</a:t>
            </a:r>
          </a:p>
          <a:p>
            <a:pPr lvl="1"/>
            <a:r>
              <a:rPr lang="en" dirty="0"/>
              <a:t>Warehouse operations, external customers</a:t>
            </a:r>
          </a:p>
          <a:p>
            <a:pPr lvl="1"/>
            <a:r>
              <a:rPr lang="en" dirty="0"/>
              <a:t>Has its own global network</a:t>
            </a:r>
          </a:p>
          <a:p>
            <a:pPr lvl="1"/>
            <a:r>
              <a:rPr lang="en" dirty="0"/>
              <a:t>System controlled</a:t>
            </a:r>
          </a:p>
          <a:p>
            <a:pPr lvl="1"/>
            <a:r>
              <a:rPr lang="en" dirty="0"/>
              <a:t>Ownership structure</a:t>
            </a:r>
          </a:p>
          <a:p>
            <a:pPr lvl="2"/>
            <a:r>
              <a:rPr lang="en" dirty="0"/>
              <a:t>Post, Railway, Private business groups</a:t>
            </a:r>
          </a:p>
          <a:p>
            <a:pPr lvl="1"/>
            <a:endParaRPr lang="sv-SE" dirty="0"/>
          </a:p>
          <a:p>
            <a:pPr marL="1371600" lvl="3" indent="0">
              <a:buNone/>
            </a:pPr>
            <a:endParaRPr lang="sv-SE" dirty="0"/>
          </a:p>
          <a:p>
            <a:pPr lvl="1"/>
            <a:endParaRPr lang="sv-SE" dirty="0"/>
          </a:p>
        </p:txBody>
      </p:sp>
      <p:sp>
        <p:nvSpPr>
          <p:cNvPr id="5" name="Platshållare för innehåll 4">
            <a:extLst>
              <a:ext uri="{FF2B5EF4-FFF2-40B4-BE49-F238E27FC236}">
                <a16:creationId xmlns:a16="http://schemas.microsoft.com/office/drawing/2014/main" id="{1CA3F264-435F-4BB5-954F-56EB8911F488}"/>
              </a:ext>
            </a:extLst>
          </p:cNvPr>
          <p:cNvSpPr>
            <a:spLocks noGrp="1"/>
          </p:cNvSpPr>
          <p:nvPr>
            <p:ph sz="half" idx="2"/>
          </p:nvPr>
        </p:nvSpPr>
        <p:spPr>
          <a:xfrm>
            <a:off x="6172199" y="1350653"/>
            <a:ext cx="5181600" cy="4351338"/>
          </a:xfrm>
        </p:spPr>
        <p:txBody>
          <a:bodyPr>
            <a:normAutofit fontScale="92500" lnSpcReduction="10000"/>
          </a:bodyPr>
          <a:lstStyle/>
          <a:p>
            <a:r>
              <a:rPr lang="en" dirty="0"/>
              <a:t>Forwarding agent</a:t>
            </a:r>
          </a:p>
          <a:p>
            <a:pPr lvl="1"/>
            <a:r>
              <a:rPr lang="en" dirty="0"/>
              <a:t>Mediates all types of transport and logistics services</a:t>
            </a:r>
          </a:p>
          <a:p>
            <a:pPr lvl="1"/>
            <a:r>
              <a:rPr lang="en" dirty="0"/>
              <a:t>Has global partners</a:t>
            </a:r>
          </a:p>
          <a:p>
            <a:pPr lvl="1"/>
            <a:r>
              <a:rPr lang="en" dirty="0"/>
              <a:t>Competence-driven</a:t>
            </a:r>
          </a:p>
          <a:p>
            <a:pPr lvl="1"/>
            <a:r>
              <a:rPr lang="en" dirty="0"/>
              <a:t>Customer driven</a:t>
            </a:r>
          </a:p>
          <a:p>
            <a:r>
              <a:rPr lang="en" sz="2400" dirty="0"/>
              <a:t>Completely independent</a:t>
            </a:r>
          </a:p>
          <a:p>
            <a:pPr lvl="1"/>
            <a:r>
              <a:rPr lang="en" dirty="0"/>
              <a:t>Privately owned</a:t>
            </a:r>
          </a:p>
          <a:p>
            <a:pPr lvl="1"/>
            <a:r>
              <a:rPr lang="en" dirty="0"/>
              <a:t>One or more offices</a:t>
            </a:r>
          </a:p>
          <a:p>
            <a:pPr lvl="1"/>
            <a:r>
              <a:rPr lang="en" dirty="0"/>
              <a:t>Collaborators/Agents</a:t>
            </a:r>
          </a:p>
          <a:p>
            <a:r>
              <a:rPr lang="en" sz="2400" dirty="0"/>
              <a:t>Network</a:t>
            </a:r>
          </a:p>
          <a:p>
            <a:pPr lvl="1"/>
            <a:r>
              <a:rPr lang="en" dirty="0"/>
              <a:t>Agreement within the network</a:t>
            </a:r>
          </a:p>
          <a:p>
            <a:pPr marL="457200" lvl="1" indent="0">
              <a:buNone/>
            </a:pPr>
            <a:endParaRPr lang="sv-SE" sz="2000" dirty="0"/>
          </a:p>
          <a:p>
            <a:endParaRPr lang="sv-SE"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51" t="3434" r="21365" b="12530"/>
          <a:stretch/>
        </p:blipFill>
        <p:spPr bwMode="auto">
          <a:xfrm>
            <a:off x="1647701" y="4950729"/>
            <a:ext cx="3111336" cy="111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ruta 9">
            <a:extLst>
              <a:ext uri="{FF2B5EF4-FFF2-40B4-BE49-F238E27FC236}">
                <a16:creationId xmlns:a16="http://schemas.microsoft.com/office/drawing/2014/main" id="{BE793124-5D3F-4640-9AC2-E3FD8F616A79}"/>
              </a:ext>
            </a:extLst>
          </p:cNvPr>
          <p:cNvSpPr txBox="1"/>
          <p:nvPr/>
        </p:nvSpPr>
        <p:spPr>
          <a:xfrm>
            <a:off x="1957135" y="6000432"/>
            <a:ext cx="9063058" cy="492443"/>
          </a:xfrm>
          <a:prstGeom prst="rect">
            <a:avLst/>
          </a:prstGeom>
          <a:noFill/>
        </p:spPr>
        <p:txBody>
          <a:bodyPr wrap="none" rtlCol="0">
            <a:spAutoFit/>
          </a:bodyPr>
          <a:lstStyle/>
          <a:p>
            <a:r>
              <a:rPr lang="en" sz="2600" dirty="0"/>
              <a:t>In common, both make extensive use of subcontractors</a:t>
            </a:r>
          </a:p>
        </p:txBody>
      </p:sp>
    </p:spTree>
    <p:extLst>
      <p:ext uri="{BB962C8B-B14F-4D97-AF65-F5344CB8AC3E}">
        <p14:creationId xmlns:p14="http://schemas.microsoft.com/office/powerpoint/2010/main" val="142821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3B62C936-2708-734F-7771-BB45678555A6}"/>
              </a:ext>
            </a:extLst>
          </p:cNvPr>
          <p:cNvPicPr>
            <a:picLocks noChangeAspect="1"/>
          </p:cNvPicPr>
          <p:nvPr/>
        </p:nvPicPr>
        <p:blipFill>
          <a:blip r:embed="rId2"/>
          <a:stretch>
            <a:fillRect/>
          </a:stretch>
        </p:blipFill>
        <p:spPr>
          <a:xfrm>
            <a:off x="2994991" y="327991"/>
            <a:ext cx="6202018" cy="6202018"/>
          </a:xfrm>
          <a:prstGeom prst="rect">
            <a:avLst/>
          </a:prstGeom>
        </p:spPr>
      </p:pic>
    </p:spTree>
    <p:extLst>
      <p:ext uri="{BB962C8B-B14F-4D97-AF65-F5344CB8AC3E}">
        <p14:creationId xmlns:p14="http://schemas.microsoft.com/office/powerpoint/2010/main" val="4113257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C127123-7801-4A8F-A763-6C7BF9145984}"/>
              </a:ext>
            </a:extLst>
          </p:cNvPr>
          <p:cNvSpPr>
            <a:spLocks noGrp="1"/>
          </p:cNvSpPr>
          <p:nvPr>
            <p:ph type="title"/>
          </p:nvPr>
        </p:nvSpPr>
        <p:spPr/>
        <p:txBody>
          <a:bodyPr/>
          <a:lstStyle/>
          <a:p>
            <a:r>
              <a:rPr lang="en" b="1" dirty="0">
                <a:solidFill>
                  <a:schemeClr val="accent1">
                    <a:lumMod val="50000"/>
                  </a:schemeClr>
                </a:solidFill>
              </a:rPr>
              <a:t>Logistics companies and forwarders</a:t>
            </a:r>
          </a:p>
        </p:txBody>
      </p:sp>
      <p:sp>
        <p:nvSpPr>
          <p:cNvPr id="3" name="Platshållare för innehåll 2">
            <a:extLst>
              <a:ext uri="{FF2B5EF4-FFF2-40B4-BE49-F238E27FC236}">
                <a16:creationId xmlns:a16="http://schemas.microsoft.com/office/drawing/2014/main" id="{B9448963-ED80-4509-9FDD-199D80B58592}"/>
              </a:ext>
            </a:extLst>
          </p:cNvPr>
          <p:cNvSpPr>
            <a:spLocks noGrp="1"/>
          </p:cNvSpPr>
          <p:nvPr>
            <p:ph idx="1"/>
          </p:nvPr>
        </p:nvSpPr>
        <p:spPr/>
        <p:txBody>
          <a:bodyPr>
            <a:normAutofit/>
          </a:bodyPr>
          <a:lstStyle/>
          <a:p>
            <a:r>
              <a:rPr lang="en" dirty="0"/>
              <a:t>Background global, international logistics companies</a:t>
            </a:r>
          </a:p>
          <a:p>
            <a:pPr lvl="1"/>
            <a:r>
              <a:rPr lang="en" dirty="0"/>
              <a:t>1980 – 2000</a:t>
            </a:r>
          </a:p>
          <a:p>
            <a:pPr lvl="2"/>
            <a:r>
              <a:rPr lang="en" dirty="0"/>
              <a:t>Mergers</a:t>
            </a:r>
          </a:p>
          <a:p>
            <a:pPr lvl="2"/>
            <a:r>
              <a:rPr lang="en" dirty="0"/>
              <a:t>Purchases and acquisitions</a:t>
            </a:r>
          </a:p>
          <a:p>
            <a:pPr lvl="1"/>
            <a:r>
              <a:rPr lang="en" dirty="0"/>
              <a:t>Schenker DB</a:t>
            </a:r>
          </a:p>
          <a:p>
            <a:pPr lvl="1"/>
            <a:r>
              <a:rPr lang="en" dirty="0"/>
              <a:t>DHL</a:t>
            </a:r>
          </a:p>
          <a:p>
            <a:pPr lvl="1"/>
            <a:r>
              <a:rPr lang="en" dirty="0"/>
              <a:t>DSV</a:t>
            </a:r>
          </a:p>
          <a:p>
            <a:pPr lvl="1"/>
            <a:endParaRPr lang="sv-SE" dirty="0"/>
          </a:p>
          <a:p>
            <a:pPr marL="914400" lvl="2" indent="0">
              <a:buNone/>
            </a:pPr>
            <a:r>
              <a:rPr lang="en" dirty="0"/>
              <a:t> </a:t>
            </a:r>
          </a:p>
          <a:p>
            <a:pPr lvl="3"/>
            <a:endParaRPr lang="sv-SE" dirty="0"/>
          </a:p>
        </p:txBody>
      </p:sp>
      <p:pic>
        <p:nvPicPr>
          <p:cNvPr id="5" name="Bildobjekt 4">
            <a:extLst>
              <a:ext uri="{FF2B5EF4-FFF2-40B4-BE49-F238E27FC236}">
                <a16:creationId xmlns:a16="http://schemas.microsoft.com/office/drawing/2014/main" id="{6EF565E2-70B4-46A1-A958-FBEABACC4B58}"/>
              </a:ext>
            </a:extLst>
          </p:cNvPr>
          <p:cNvPicPr>
            <a:picLocks noChangeAspect="1"/>
          </p:cNvPicPr>
          <p:nvPr/>
        </p:nvPicPr>
        <p:blipFill>
          <a:blip r:embed="rId3"/>
          <a:stretch>
            <a:fillRect/>
          </a:stretch>
        </p:blipFill>
        <p:spPr>
          <a:xfrm>
            <a:off x="8288922" y="1690688"/>
            <a:ext cx="3903078" cy="1951539"/>
          </a:xfrm>
          <a:prstGeom prst="rect">
            <a:avLst/>
          </a:prstGeom>
        </p:spPr>
      </p:pic>
      <p:pic>
        <p:nvPicPr>
          <p:cNvPr id="6" name="Bildobjekt 5">
            <a:extLst>
              <a:ext uri="{FF2B5EF4-FFF2-40B4-BE49-F238E27FC236}">
                <a16:creationId xmlns:a16="http://schemas.microsoft.com/office/drawing/2014/main" id="{63EB0490-165F-43EC-B58D-94D855E0C599}"/>
              </a:ext>
            </a:extLst>
          </p:cNvPr>
          <p:cNvPicPr>
            <a:picLocks noChangeAspect="1"/>
          </p:cNvPicPr>
          <p:nvPr/>
        </p:nvPicPr>
        <p:blipFill>
          <a:blip r:embed="rId4"/>
          <a:stretch>
            <a:fillRect/>
          </a:stretch>
        </p:blipFill>
        <p:spPr>
          <a:xfrm>
            <a:off x="3903079" y="3604668"/>
            <a:ext cx="3736630" cy="2099511"/>
          </a:xfrm>
          <a:prstGeom prst="rect">
            <a:avLst/>
          </a:prstGeom>
        </p:spPr>
      </p:pic>
      <p:pic>
        <p:nvPicPr>
          <p:cNvPr id="7" name="Bildobjekt 6">
            <a:extLst>
              <a:ext uri="{FF2B5EF4-FFF2-40B4-BE49-F238E27FC236}">
                <a16:creationId xmlns:a16="http://schemas.microsoft.com/office/drawing/2014/main" id="{6375CF86-F09E-46D7-8C07-4803399ADB0E}"/>
              </a:ext>
            </a:extLst>
          </p:cNvPr>
          <p:cNvPicPr>
            <a:picLocks noChangeAspect="1"/>
          </p:cNvPicPr>
          <p:nvPr/>
        </p:nvPicPr>
        <p:blipFill>
          <a:blip r:embed="rId5"/>
          <a:stretch>
            <a:fillRect/>
          </a:stretch>
        </p:blipFill>
        <p:spPr>
          <a:xfrm>
            <a:off x="8145128" y="4349165"/>
            <a:ext cx="3815293" cy="2143710"/>
          </a:xfrm>
          <a:prstGeom prst="rect">
            <a:avLst/>
          </a:prstGeom>
        </p:spPr>
      </p:pic>
    </p:spTree>
    <p:extLst>
      <p:ext uri="{BB962C8B-B14F-4D97-AF65-F5344CB8AC3E}">
        <p14:creationId xmlns:p14="http://schemas.microsoft.com/office/powerpoint/2010/main" val="1635117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B9448963-ED80-4509-9FDD-199D80B58592}"/>
              </a:ext>
            </a:extLst>
          </p:cNvPr>
          <p:cNvSpPr>
            <a:spLocks noGrp="1"/>
          </p:cNvSpPr>
          <p:nvPr>
            <p:ph idx="1"/>
          </p:nvPr>
        </p:nvSpPr>
        <p:spPr>
          <a:xfrm>
            <a:off x="733926" y="1443790"/>
            <a:ext cx="6232358" cy="5293894"/>
          </a:xfrm>
        </p:spPr>
        <p:txBody>
          <a:bodyPr>
            <a:normAutofit fontScale="92500" lnSpcReduction="20000"/>
          </a:bodyPr>
          <a:lstStyle/>
          <a:p>
            <a:r>
              <a:rPr lang="en" dirty="0"/>
              <a:t>Background global, international logistics companies</a:t>
            </a:r>
          </a:p>
          <a:p>
            <a:pPr lvl="1"/>
            <a:r>
              <a:rPr lang="en" dirty="0"/>
              <a:t>In Sweden</a:t>
            </a:r>
          </a:p>
          <a:p>
            <a:pPr lvl="2"/>
            <a:r>
              <a:rPr lang="en" dirty="0"/>
              <a:t>Schenker DB</a:t>
            </a:r>
          </a:p>
          <a:p>
            <a:pPr lvl="3"/>
            <a:r>
              <a:rPr lang="en" dirty="0"/>
              <a:t>Founded in 1872 by Gotthard Schenker in Vienna</a:t>
            </a:r>
          </a:p>
          <a:p>
            <a:pPr lvl="3"/>
            <a:r>
              <a:rPr lang="en" dirty="0"/>
              <a:t>Deutsche Bahn – German state</a:t>
            </a:r>
          </a:p>
          <a:p>
            <a:pPr lvl="2"/>
            <a:r>
              <a:rPr lang="en" dirty="0"/>
              <a:t>1998 Acquisition of Bilspedition</a:t>
            </a:r>
          </a:p>
          <a:p>
            <a:pPr lvl="3"/>
            <a:r>
              <a:rPr lang="en" dirty="0"/>
              <a:t>Founded in 1936</a:t>
            </a:r>
          </a:p>
          <a:p>
            <a:pPr lvl="3"/>
            <a:r>
              <a:rPr lang="en" dirty="0"/>
              <a:t>Merger of five transport and forwarding companies</a:t>
            </a:r>
          </a:p>
          <a:p>
            <a:pPr lvl="3"/>
            <a:r>
              <a:rPr lang="en" dirty="0"/>
              <a:t>Founded at the beginning of the 20th century</a:t>
            </a:r>
          </a:p>
          <a:p>
            <a:pPr lvl="2"/>
            <a:r>
              <a:rPr lang="en" dirty="0"/>
              <a:t>The scan speed group</a:t>
            </a:r>
          </a:p>
          <a:p>
            <a:pPr lvl="2"/>
            <a:r>
              <a:rPr lang="en" dirty="0"/>
              <a:t>Schenker DB today</a:t>
            </a:r>
          </a:p>
          <a:p>
            <a:pPr lvl="3"/>
            <a:r>
              <a:rPr lang="en" dirty="0"/>
              <a:t>65,000 employees</a:t>
            </a:r>
          </a:p>
          <a:p>
            <a:pPr lvl="3"/>
            <a:r>
              <a:rPr lang="en" dirty="0"/>
              <a:t>150 countries</a:t>
            </a:r>
          </a:p>
          <a:p>
            <a:pPr lvl="3"/>
            <a:r>
              <a:rPr lang="en" dirty="0"/>
              <a:t>Has made several acquisitions of international transport and logistics companies</a:t>
            </a:r>
          </a:p>
          <a:p>
            <a:pPr marL="914400" lvl="2" indent="0">
              <a:buNone/>
            </a:pPr>
            <a:r>
              <a:rPr lang="en" dirty="0"/>
              <a:t> </a:t>
            </a:r>
          </a:p>
          <a:p>
            <a:pPr marL="914400" lvl="2" indent="0">
              <a:buNone/>
            </a:pPr>
            <a:r>
              <a:rPr lang="en" dirty="0"/>
              <a:t> </a:t>
            </a:r>
          </a:p>
          <a:p>
            <a:pPr lvl="3"/>
            <a:endParaRPr lang="sv-SE" dirty="0"/>
          </a:p>
        </p:txBody>
      </p:sp>
      <p:pic>
        <p:nvPicPr>
          <p:cNvPr id="4" name="Bildobjekt 3">
            <a:extLst>
              <a:ext uri="{FF2B5EF4-FFF2-40B4-BE49-F238E27FC236}">
                <a16:creationId xmlns:a16="http://schemas.microsoft.com/office/drawing/2014/main" id="{DB88194C-466A-46D5-9E3C-2D96B7EE28D0}"/>
              </a:ext>
            </a:extLst>
          </p:cNvPr>
          <p:cNvPicPr>
            <a:picLocks noChangeAspect="1"/>
          </p:cNvPicPr>
          <p:nvPr/>
        </p:nvPicPr>
        <p:blipFill>
          <a:blip r:embed="rId3"/>
          <a:stretch>
            <a:fillRect/>
          </a:stretch>
        </p:blipFill>
        <p:spPr>
          <a:xfrm>
            <a:off x="7543799" y="2634916"/>
            <a:ext cx="4238264" cy="2528343"/>
          </a:xfrm>
          <a:prstGeom prst="rect">
            <a:avLst/>
          </a:prstGeom>
        </p:spPr>
      </p:pic>
      <p:sp>
        <p:nvSpPr>
          <p:cNvPr id="7" name="Rubrik 1">
            <a:extLst>
              <a:ext uri="{FF2B5EF4-FFF2-40B4-BE49-F238E27FC236}">
                <a16:creationId xmlns:a16="http://schemas.microsoft.com/office/drawing/2014/main" id="{E20B0F6A-A199-4CD2-AEE1-60D5DEF9FD99}"/>
              </a:ext>
            </a:extLst>
          </p:cNvPr>
          <p:cNvSpPr>
            <a:spLocks noGrp="1"/>
          </p:cNvSpPr>
          <p:nvPr>
            <p:ph type="title"/>
          </p:nvPr>
        </p:nvSpPr>
        <p:spPr>
          <a:xfrm>
            <a:off x="838200" y="365125"/>
            <a:ext cx="10515600" cy="1325563"/>
          </a:xfrm>
        </p:spPr>
        <p:txBody>
          <a:bodyPr/>
          <a:lstStyle/>
          <a:p>
            <a:r>
              <a:rPr lang="en" b="1" dirty="0">
                <a:solidFill>
                  <a:schemeClr val="accent1">
                    <a:lumMod val="50000"/>
                  </a:schemeClr>
                </a:solidFill>
              </a:rPr>
              <a:t>Logistics companies and forwarders</a:t>
            </a:r>
          </a:p>
        </p:txBody>
      </p:sp>
    </p:spTree>
    <p:extLst>
      <p:ext uri="{BB962C8B-B14F-4D97-AF65-F5344CB8AC3E}">
        <p14:creationId xmlns:p14="http://schemas.microsoft.com/office/powerpoint/2010/main" val="3224111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98DCDF4B-3B24-4169-8EBE-091F911AB145}"/>
              </a:ext>
            </a:extLst>
          </p:cNvPr>
          <p:cNvSpPr>
            <a:spLocks noGrp="1"/>
          </p:cNvSpPr>
          <p:nvPr>
            <p:ph idx="1"/>
          </p:nvPr>
        </p:nvSpPr>
        <p:spPr/>
        <p:txBody>
          <a:bodyPr>
            <a:normAutofit fontScale="77500" lnSpcReduction="20000"/>
          </a:bodyPr>
          <a:lstStyle/>
          <a:p>
            <a:r>
              <a:rPr lang="en" dirty="0"/>
              <a:t>Background global, international logistics companies</a:t>
            </a:r>
          </a:p>
          <a:p>
            <a:r>
              <a:rPr lang="en" dirty="0"/>
              <a:t>DHL</a:t>
            </a:r>
          </a:p>
          <a:p>
            <a:pPr lvl="1"/>
            <a:r>
              <a:rPr lang="en" dirty="0"/>
              <a:t>Founded in 1969 in San </a:t>
            </a:r>
            <a:r>
              <a:rPr lang="en" dirty="0" err="1"/>
              <a:t>Francisco</a:t>
            </a:r>
            <a:endParaRPr lang="sv-SE" dirty="0"/>
          </a:p>
          <a:p>
            <a:pPr lvl="1"/>
            <a:r>
              <a:rPr lang="en" dirty="0"/>
              <a:t>Deutsch Post – German state</a:t>
            </a:r>
          </a:p>
          <a:p>
            <a:r>
              <a:rPr lang="en" dirty="0"/>
              <a:t>In Sweden</a:t>
            </a:r>
          </a:p>
          <a:p>
            <a:pPr lvl="1"/>
            <a:r>
              <a:rPr lang="en" dirty="0"/>
              <a:t>2000 </a:t>
            </a:r>
            <a:r>
              <a:rPr lang="en"/>
              <a:t>acquisition of ASG </a:t>
            </a:r>
            <a:r>
              <a:rPr lang="en" dirty="0"/>
              <a:t>– Aktiebolaget Svenska Godscentraler</a:t>
            </a:r>
          </a:p>
          <a:p>
            <a:pPr lvl="2"/>
            <a:r>
              <a:rPr lang="en" dirty="0"/>
              <a:t>Founded in 1935</a:t>
            </a:r>
          </a:p>
          <a:p>
            <a:pPr lvl="2"/>
            <a:r>
              <a:rPr lang="en" dirty="0"/>
              <a:t>Owned by SJ 50%</a:t>
            </a:r>
          </a:p>
          <a:p>
            <a:pPr lvl="2"/>
            <a:r>
              <a:rPr lang="en" dirty="0"/>
              <a:t>30 – 40 offices in Sweden</a:t>
            </a:r>
          </a:p>
          <a:p>
            <a:pPr lvl="2"/>
            <a:r>
              <a:rPr lang="en" dirty="0"/>
              <a:t>150 hauliers connected</a:t>
            </a:r>
          </a:p>
          <a:p>
            <a:pPr lvl="2"/>
            <a:r>
              <a:rPr lang="en" dirty="0"/>
              <a:t>Foreign</a:t>
            </a:r>
          </a:p>
          <a:p>
            <a:pPr lvl="1"/>
            <a:r>
              <a:rPr lang="en" dirty="0"/>
              <a:t>Acquired by DHL in 2000</a:t>
            </a:r>
          </a:p>
          <a:p>
            <a:pPr lvl="2"/>
            <a:r>
              <a:rPr lang="en" dirty="0"/>
              <a:t>DHL today</a:t>
            </a:r>
          </a:p>
          <a:p>
            <a:pPr lvl="3"/>
            <a:r>
              <a:rPr lang="en" dirty="0"/>
              <a:t>380,000 employees</a:t>
            </a:r>
          </a:p>
          <a:p>
            <a:pPr lvl="3"/>
            <a:r>
              <a:rPr lang="en" dirty="0"/>
              <a:t>220 countries</a:t>
            </a:r>
          </a:p>
          <a:p>
            <a:pPr lvl="3"/>
            <a:r>
              <a:rPr lang="en" dirty="0"/>
              <a:t>Has made several acquisitions of international transport and logistics companies</a:t>
            </a:r>
          </a:p>
          <a:p>
            <a:pPr marL="1371600" lvl="3" indent="0">
              <a:buNone/>
            </a:pPr>
            <a:endParaRPr lang="sv-SE" dirty="0"/>
          </a:p>
          <a:p>
            <a:pPr lvl="1"/>
            <a:endParaRPr lang="sv-SE" dirty="0"/>
          </a:p>
          <a:p>
            <a:pPr lvl="2"/>
            <a:endParaRPr lang="sv-SE" dirty="0"/>
          </a:p>
        </p:txBody>
      </p:sp>
      <p:pic>
        <p:nvPicPr>
          <p:cNvPr id="4" name="Bildobjekt 3">
            <a:extLst>
              <a:ext uri="{FF2B5EF4-FFF2-40B4-BE49-F238E27FC236}">
                <a16:creationId xmlns:a16="http://schemas.microsoft.com/office/drawing/2014/main" id="{63F5668F-21E4-4EEB-BF11-CEB0770A5D57}"/>
              </a:ext>
            </a:extLst>
          </p:cNvPr>
          <p:cNvPicPr>
            <a:picLocks noChangeAspect="1"/>
          </p:cNvPicPr>
          <p:nvPr/>
        </p:nvPicPr>
        <p:blipFill>
          <a:blip r:embed="rId2"/>
          <a:stretch>
            <a:fillRect/>
          </a:stretch>
        </p:blipFill>
        <p:spPr>
          <a:xfrm>
            <a:off x="7646570" y="2276475"/>
            <a:ext cx="4286250" cy="2762250"/>
          </a:xfrm>
          <a:prstGeom prst="rect">
            <a:avLst/>
          </a:prstGeom>
        </p:spPr>
      </p:pic>
      <p:sp>
        <p:nvSpPr>
          <p:cNvPr id="7" name="Rubrik 1">
            <a:extLst>
              <a:ext uri="{FF2B5EF4-FFF2-40B4-BE49-F238E27FC236}">
                <a16:creationId xmlns:a16="http://schemas.microsoft.com/office/drawing/2014/main" id="{B9C921C6-ABB7-4270-9B8A-AB13F51C6991}"/>
              </a:ext>
            </a:extLst>
          </p:cNvPr>
          <p:cNvSpPr>
            <a:spLocks noGrp="1"/>
          </p:cNvSpPr>
          <p:nvPr>
            <p:ph type="title"/>
          </p:nvPr>
        </p:nvSpPr>
        <p:spPr>
          <a:xfrm>
            <a:off x="838200" y="365125"/>
            <a:ext cx="10515600" cy="1325563"/>
          </a:xfrm>
        </p:spPr>
        <p:txBody>
          <a:bodyPr/>
          <a:lstStyle/>
          <a:p>
            <a:r>
              <a:rPr lang="en" b="1" dirty="0">
                <a:solidFill>
                  <a:schemeClr val="accent1">
                    <a:lumMod val="50000"/>
                  </a:schemeClr>
                </a:solidFill>
              </a:rPr>
              <a:t>Logistics companies and forwarders</a:t>
            </a:r>
          </a:p>
        </p:txBody>
      </p:sp>
    </p:spTree>
    <p:extLst>
      <p:ext uri="{BB962C8B-B14F-4D97-AF65-F5344CB8AC3E}">
        <p14:creationId xmlns:p14="http://schemas.microsoft.com/office/powerpoint/2010/main" val="3265266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1B9EFE50-A1FD-4995-9C02-87CA91174792}"/>
              </a:ext>
            </a:extLst>
          </p:cNvPr>
          <p:cNvSpPr>
            <a:spLocks noGrp="1"/>
          </p:cNvSpPr>
          <p:nvPr>
            <p:ph idx="1"/>
          </p:nvPr>
        </p:nvSpPr>
        <p:spPr/>
        <p:txBody>
          <a:bodyPr>
            <a:normAutofit lnSpcReduction="10000"/>
          </a:bodyPr>
          <a:lstStyle/>
          <a:p>
            <a:r>
              <a:rPr lang="en" dirty="0"/>
              <a:t>Background global, international logistics companies</a:t>
            </a:r>
          </a:p>
          <a:p>
            <a:r>
              <a:rPr lang="en" dirty="0"/>
              <a:t>DSV</a:t>
            </a:r>
          </a:p>
          <a:p>
            <a:pPr lvl="1"/>
            <a:r>
              <a:rPr lang="en" dirty="0"/>
              <a:t>Founded in 1976 in Denmark</a:t>
            </a:r>
          </a:p>
          <a:p>
            <a:pPr lvl="2"/>
            <a:r>
              <a:rPr lang="en" dirty="0"/>
              <a:t>Merger of haulage companies</a:t>
            </a:r>
          </a:p>
          <a:p>
            <a:pPr lvl="1"/>
            <a:r>
              <a:rPr lang="en" dirty="0"/>
              <a:t>1989</a:t>
            </a:r>
          </a:p>
          <a:p>
            <a:pPr lvl="2"/>
            <a:r>
              <a:rPr lang="en" dirty="0"/>
              <a:t>Acquisition of DFDS Transport</a:t>
            </a:r>
          </a:p>
          <a:p>
            <a:pPr lvl="3"/>
            <a:r>
              <a:rPr lang="en" dirty="0"/>
              <a:t>Competitor</a:t>
            </a:r>
          </a:p>
          <a:p>
            <a:pPr lvl="3"/>
            <a:r>
              <a:rPr lang="en" dirty="0"/>
              <a:t>International expansion begins</a:t>
            </a:r>
          </a:p>
          <a:p>
            <a:pPr lvl="2"/>
            <a:r>
              <a:rPr lang="en" dirty="0"/>
              <a:t>10 – number of additional acquisitions</a:t>
            </a:r>
          </a:p>
          <a:p>
            <a:pPr lvl="2"/>
            <a:r>
              <a:rPr lang="en" dirty="0"/>
              <a:t>2019 Panalpina </a:t>
            </a:r>
            <a:r>
              <a:rPr lang="en" dirty="0" err="1"/>
              <a:t>World Transport</a:t>
            </a:r>
            <a:endParaRPr lang="sv-SE" dirty="0"/>
          </a:p>
          <a:p>
            <a:pPr lvl="3"/>
            <a:r>
              <a:rPr lang="en" dirty="0"/>
              <a:t>55,000 employees</a:t>
            </a:r>
          </a:p>
          <a:p>
            <a:pPr lvl="3"/>
            <a:r>
              <a:rPr lang="en" dirty="0"/>
              <a:t>80 countries</a:t>
            </a:r>
          </a:p>
          <a:p>
            <a:pPr lvl="3"/>
            <a:endParaRPr lang="sv-SE" dirty="0"/>
          </a:p>
          <a:p>
            <a:pPr lvl="2"/>
            <a:endParaRPr lang="sv-SE" dirty="0"/>
          </a:p>
          <a:p>
            <a:endParaRPr lang="sv-SE" dirty="0"/>
          </a:p>
        </p:txBody>
      </p:sp>
      <p:pic>
        <p:nvPicPr>
          <p:cNvPr id="4" name="Bildobjekt 3">
            <a:extLst>
              <a:ext uri="{FF2B5EF4-FFF2-40B4-BE49-F238E27FC236}">
                <a16:creationId xmlns:a16="http://schemas.microsoft.com/office/drawing/2014/main" id="{0EE6CDBE-C239-4C89-B742-9B0ADFBB07C2}"/>
              </a:ext>
            </a:extLst>
          </p:cNvPr>
          <p:cNvPicPr>
            <a:picLocks noChangeAspect="1"/>
          </p:cNvPicPr>
          <p:nvPr/>
        </p:nvPicPr>
        <p:blipFill>
          <a:blip r:embed="rId3"/>
          <a:stretch>
            <a:fillRect/>
          </a:stretch>
        </p:blipFill>
        <p:spPr>
          <a:xfrm>
            <a:off x="6659981" y="2601411"/>
            <a:ext cx="4847150" cy="2597819"/>
          </a:xfrm>
          <a:prstGeom prst="rect">
            <a:avLst/>
          </a:prstGeom>
        </p:spPr>
      </p:pic>
      <p:sp>
        <p:nvSpPr>
          <p:cNvPr id="7" name="Rubrik 1">
            <a:extLst>
              <a:ext uri="{FF2B5EF4-FFF2-40B4-BE49-F238E27FC236}">
                <a16:creationId xmlns:a16="http://schemas.microsoft.com/office/drawing/2014/main" id="{6EC70A2A-2322-4F33-A0D2-80AA005673D6}"/>
              </a:ext>
            </a:extLst>
          </p:cNvPr>
          <p:cNvSpPr>
            <a:spLocks noGrp="1"/>
          </p:cNvSpPr>
          <p:nvPr>
            <p:ph type="title"/>
          </p:nvPr>
        </p:nvSpPr>
        <p:spPr>
          <a:xfrm>
            <a:off x="838200" y="365125"/>
            <a:ext cx="10515600" cy="1325563"/>
          </a:xfrm>
        </p:spPr>
        <p:txBody>
          <a:bodyPr/>
          <a:lstStyle/>
          <a:p>
            <a:r>
              <a:rPr lang="en" b="1" dirty="0">
                <a:solidFill>
                  <a:schemeClr val="accent1">
                    <a:lumMod val="50000"/>
                  </a:schemeClr>
                </a:solidFill>
              </a:rPr>
              <a:t>Logistics companies and forwarders</a:t>
            </a:r>
          </a:p>
        </p:txBody>
      </p:sp>
    </p:spTree>
    <p:extLst>
      <p:ext uri="{BB962C8B-B14F-4D97-AF65-F5344CB8AC3E}">
        <p14:creationId xmlns:p14="http://schemas.microsoft.com/office/powerpoint/2010/main" val="3337700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F1450409-0DB4-51DD-04D2-52024E5BBBDF}"/>
              </a:ext>
            </a:extLst>
          </p:cNvPr>
          <p:cNvPicPr>
            <a:picLocks noChangeAspect="1"/>
          </p:cNvPicPr>
          <p:nvPr/>
        </p:nvPicPr>
        <p:blipFill rotWithShape="1">
          <a:blip r:embed="rId3"/>
          <a:srcRect l="9831" t="10811" r="10507" b="11170"/>
          <a:stretch/>
        </p:blipFill>
        <p:spPr>
          <a:xfrm>
            <a:off x="716692" y="284204"/>
            <a:ext cx="11024252" cy="6073157"/>
          </a:xfrm>
          <a:prstGeom prst="rect">
            <a:avLst/>
          </a:prstGeom>
        </p:spPr>
      </p:pic>
    </p:spTree>
    <p:extLst>
      <p:ext uri="{BB962C8B-B14F-4D97-AF65-F5344CB8AC3E}">
        <p14:creationId xmlns:p14="http://schemas.microsoft.com/office/powerpoint/2010/main" val="96242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dirty="0"/>
              <a:t>Global trade</a:t>
            </a:r>
          </a:p>
        </p:txBody>
      </p:sp>
      <p:sp>
        <p:nvSpPr>
          <p:cNvPr id="3" name="Platshållare för innehåll 2"/>
          <p:cNvSpPr>
            <a:spLocks noGrp="1"/>
          </p:cNvSpPr>
          <p:nvPr>
            <p:ph idx="1"/>
          </p:nvPr>
        </p:nvSpPr>
        <p:spPr/>
        <p:txBody>
          <a:bodyPr>
            <a:normAutofit lnSpcReduction="10000"/>
          </a:bodyPr>
          <a:lstStyle/>
          <a:p>
            <a:r>
              <a:rPr lang="en" dirty="0"/>
              <a:t>The Hanseatic League</a:t>
            </a:r>
          </a:p>
          <a:p>
            <a:pPr lvl="1"/>
            <a:r>
              <a:rPr lang="en" dirty="0"/>
              <a:t>Middle Ages 14th century</a:t>
            </a:r>
          </a:p>
          <a:p>
            <a:pPr lvl="1"/>
            <a:r>
              <a:rPr lang="en" dirty="0"/>
              <a:t>Trade moves to cities</a:t>
            </a:r>
          </a:p>
          <a:p>
            <a:pPr lvl="1"/>
            <a:r>
              <a:rPr lang="en" dirty="0"/>
              <a:t>Customs duties</a:t>
            </a:r>
          </a:p>
          <a:p>
            <a:r>
              <a:rPr lang="en" dirty="0"/>
              <a:t>Ship</a:t>
            </a:r>
          </a:p>
          <a:p>
            <a:pPr lvl="1"/>
            <a:r>
              <a:rPr lang="en" dirty="0"/>
              <a:t>The cog</a:t>
            </a:r>
          </a:p>
          <a:p>
            <a:pPr lvl="1"/>
            <a:r>
              <a:rPr lang="en" dirty="0"/>
              <a:t>20 – 23 meters long, 5 – 7.5 m wide</a:t>
            </a:r>
          </a:p>
          <a:p>
            <a:pPr lvl="1"/>
            <a:r>
              <a:rPr lang="en" dirty="0"/>
              <a:t>80 ton load capacity</a:t>
            </a:r>
          </a:p>
          <a:p>
            <a:pPr lvl="1"/>
            <a:r>
              <a:rPr lang="en" dirty="0"/>
              <a:t>1 -2 masters</a:t>
            </a:r>
          </a:p>
          <a:p>
            <a:pPr lvl="1"/>
            <a:r>
              <a:rPr lang="en" dirty="0"/>
              <a:t>Seaworthy but poor sailing characteristics</a:t>
            </a:r>
          </a:p>
          <a:p>
            <a:pPr lvl="1"/>
            <a:r>
              <a:rPr lang="en" dirty="0"/>
              <a:t>5 – 9 knots</a:t>
            </a:r>
          </a:p>
          <a:p>
            <a:pPr marL="0" indent="0">
              <a:buNone/>
            </a:pPr>
            <a:endParaRPr lang="sv-SE" dirty="0"/>
          </a:p>
          <a:p>
            <a:endParaRPr lang="sv-SE" dirty="0"/>
          </a:p>
        </p:txBody>
      </p:sp>
      <p:pic>
        <p:nvPicPr>
          <p:cNvPr id="5" name="Bildobjekt 4">
            <a:extLst>
              <a:ext uri="{FF2B5EF4-FFF2-40B4-BE49-F238E27FC236}">
                <a16:creationId xmlns:a16="http://schemas.microsoft.com/office/drawing/2014/main" id="{EA4AADA4-2AF3-424E-98A2-57B62D8F7B77}"/>
              </a:ext>
            </a:extLst>
          </p:cNvPr>
          <p:cNvPicPr>
            <a:picLocks noChangeAspect="1"/>
          </p:cNvPicPr>
          <p:nvPr/>
        </p:nvPicPr>
        <p:blipFill rotWithShape="1">
          <a:blip r:embed="rId3"/>
          <a:srcRect b="6324"/>
          <a:stretch/>
        </p:blipFill>
        <p:spPr>
          <a:xfrm>
            <a:off x="8183301" y="0"/>
            <a:ext cx="3565002" cy="3046046"/>
          </a:xfrm>
          <a:prstGeom prst="rect">
            <a:avLst/>
          </a:prstGeom>
        </p:spPr>
      </p:pic>
      <p:pic>
        <p:nvPicPr>
          <p:cNvPr id="6" name="Bildobjekt 5">
            <a:extLst>
              <a:ext uri="{FF2B5EF4-FFF2-40B4-BE49-F238E27FC236}">
                <a16:creationId xmlns:a16="http://schemas.microsoft.com/office/drawing/2014/main" id="{D7571267-632F-4CB8-9476-70D3119EF52C}"/>
              </a:ext>
            </a:extLst>
          </p:cNvPr>
          <p:cNvPicPr>
            <a:picLocks noChangeAspect="1"/>
          </p:cNvPicPr>
          <p:nvPr/>
        </p:nvPicPr>
        <p:blipFill rotWithShape="1">
          <a:blip r:embed="rId4"/>
          <a:srcRect l="8271" t="5324" r="9112" b="7848"/>
          <a:stretch/>
        </p:blipFill>
        <p:spPr>
          <a:xfrm>
            <a:off x="8061766" y="3046046"/>
            <a:ext cx="3808071" cy="3738704"/>
          </a:xfrm>
          <a:prstGeom prst="rect">
            <a:avLst/>
          </a:prstGeom>
        </p:spPr>
      </p:pic>
    </p:spTree>
    <p:extLst>
      <p:ext uri="{BB962C8B-B14F-4D97-AF65-F5344CB8AC3E}">
        <p14:creationId xmlns:p14="http://schemas.microsoft.com/office/powerpoint/2010/main" val="4081193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ACA5D295-0605-44EF-9AE4-96CCF8C21B15}"/>
              </a:ext>
            </a:extLst>
          </p:cNvPr>
          <p:cNvSpPr>
            <a:spLocks noGrp="1"/>
          </p:cNvSpPr>
          <p:nvPr>
            <p:ph type="title"/>
          </p:nvPr>
        </p:nvSpPr>
        <p:spPr/>
        <p:txBody>
          <a:bodyPr>
            <a:normAutofit/>
          </a:bodyPr>
          <a:lstStyle/>
          <a:p>
            <a:r>
              <a:rPr lang="en" dirty="0"/>
              <a:t>Logistics companies and forwarders</a:t>
            </a:r>
          </a:p>
        </p:txBody>
      </p:sp>
      <p:sp>
        <p:nvSpPr>
          <p:cNvPr id="5" name="Platshållare för innehåll 4">
            <a:extLst>
              <a:ext uri="{FF2B5EF4-FFF2-40B4-BE49-F238E27FC236}">
                <a16:creationId xmlns:a16="http://schemas.microsoft.com/office/drawing/2014/main" id="{FCC91B94-F76F-4113-B90D-88A22407E6DD}"/>
              </a:ext>
            </a:extLst>
          </p:cNvPr>
          <p:cNvSpPr>
            <a:spLocks noGrp="1"/>
          </p:cNvSpPr>
          <p:nvPr>
            <p:ph sz="half" idx="1"/>
          </p:nvPr>
        </p:nvSpPr>
        <p:spPr/>
        <p:txBody>
          <a:bodyPr>
            <a:normAutofit/>
          </a:bodyPr>
          <a:lstStyle/>
          <a:p>
            <a:r>
              <a:rPr lang="en" sz="2400" dirty="0"/>
              <a:t>Logistics company</a:t>
            </a:r>
          </a:p>
          <a:p>
            <a:pPr lvl="1"/>
            <a:r>
              <a:rPr lang="en" dirty="0"/>
              <a:t>Own business</a:t>
            </a:r>
          </a:p>
          <a:p>
            <a:pPr lvl="3"/>
            <a:r>
              <a:rPr lang="en" sz="2200" dirty="0"/>
              <a:t>Domestic and international traffic</a:t>
            </a:r>
          </a:p>
          <a:p>
            <a:pPr lvl="3"/>
            <a:r>
              <a:rPr lang="en" sz="2200" dirty="0"/>
              <a:t>All modes of transport</a:t>
            </a:r>
          </a:p>
          <a:p>
            <a:pPr lvl="3"/>
            <a:r>
              <a:rPr lang="en" sz="2200" dirty="0"/>
              <a:t>Own </a:t>
            </a:r>
            <a:r>
              <a:rPr lang="en" sz="2200" dirty="0" err="1"/>
              <a:t>load carriers</a:t>
            </a:r>
            <a:endParaRPr lang="sv-SE" sz="2200" dirty="0"/>
          </a:p>
          <a:p>
            <a:pPr lvl="3"/>
            <a:r>
              <a:rPr lang="en" sz="2200" dirty="0"/>
              <a:t>Warehouse operations</a:t>
            </a:r>
          </a:p>
          <a:p>
            <a:pPr lvl="2"/>
            <a:r>
              <a:rPr lang="en" sz="2000" dirty="0"/>
              <a:t>Large scale operation</a:t>
            </a:r>
          </a:p>
          <a:p>
            <a:pPr lvl="2"/>
            <a:r>
              <a:rPr lang="en" sz="2000" dirty="0"/>
              <a:t>Has its own global network</a:t>
            </a:r>
          </a:p>
          <a:p>
            <a:pPr lvl="2"/>
            <a:r>
              <a:rPr lang="en" sz="2000" dirty="0"/>
              <a:t>Transparent IT systems</a:t>
            </a:r>
          </a:p>
          <a:p>
            <a:pPr lvl="2"/>
            <a:r>
              <a:rPr lang="en" sz="2000" dirty="0"/>
              <a:t>System controlled</a:t>
            </a:r>
          </a:p>
          <a:p>
            <a:pPr marL="1371600" lvl="3" indent="0">
              <a:buNone/>
            </a:pPr>
            <a:endParaRPr lang="sv-SE" sz="2200" dirty="0"/>
          </a:p>
          <a:p>
            <a:pPr marL="457200" lvl="1" indent="0">
              <a:buNone/>
            </a:pPr>
            <a:endParaRPr lang="sv-SE" dirty="0"/>
          </a:p>
          <a:p>
            <a:endParaRPr lang="sv-SE" sz="2400" dirty="0"/>
          </a:p>
        </p:txBody>
      </p:sp>
      <p:sp>
        <p:nvSpPr>
          <p:cNvPr id="3" name="Platshållare för innehåll 2">
            <a:extLst>
              <a:ext uri="{FF2B5EF4-FFF2-40B4-BE49-F238E27FC236}">
                <a16:creationId xmlns:a16="http://schemas.microsoft.com/office/drawing/2014/main" id="{71F39906-9608-4EE4-9ECD-BEF20BFDF1DB}"/>
              </a:ext>
            </a:extLst>
          </p:cNvPr>
          <p:cNvSpPr>
            <a:spLocks noGrp="1"/>
          </p:cNvSpPr>
          <p:nvPr>
            <p:ph sz="half" idx="2"/>
          </p:nvPr>
        </p:nvSpPr>
        <p:spPr/>
        <p:txBody>
          <a:bodyPr/>
          <a:lstStyle/>
          <a:p>
            <a:pPr lvl="2"/>
            <a:r>
              <a:rPr lang="en" sz="2400" dirty="0"/>
              <a:t>Market driven</a:t>
            </a:r>
          </a:p>
          <a:p>
            <a:pPr lvl="3"/>
            <a:r>
              <a:rPr lang="en" sz="2200" dirty="0"/>
              <a:t>Adapts to the operations of global companies</a:t>
            </a:r>
          </a:p>
          <a:p>
            <a:pPr lvl="3"/>
            <a:r>
              <a:rPr lang="en" sz="2200" dirty="0"/>
              <a:t>Endless oppotunities</a:t>
            </a:r>
          </a:p>
          <a:p>
            <a:pPr lvl="2"/>
            <a:r>
              <a:rPr lang="en" sz="2400" dirty="0"/>
              <a:t>Expanding through acquisitions</a:t>
            </a:r>
          </a:p>
          <a:p>
            <a:endParaRPr lang="sv-SE" dirty="0"/>
          </a:p>
        </p:txBody>
      </p:sp>
      <p:pic>
        <p:nvPicPr>
          <p:cNvPr id="6" name="Bildobjekt 5">
            <a:extLst>
              <a:ext uri="{FF2B5EF4-FFF2-40B4-BE49-F238E27FC236}">
                <a16:creationId xmlns:a16="http://schemas.microsoft.com/office/drawing/2014/main" id="{897B37E5-3204-40C6-B248-278856F7E55A}"/>
              </a:ext>
            </a:extLst>
          </p:cNvPr>
          <p:cNvPicPr>
            <a:picLocks noChangeAspect="1"/>
          </p:cNvPicPr>
          <p:nvPr/>
        </p:nvPicPr>
        <p:blipFill>
          <a:blip r:embed="rId3"/>
          <a:stretch>
            <a:fillRect/>
          </a:stretch>
        </p:blipFill>
        <p:spPr>
          <a:xfrm>
            <a:off x="5498433" y="4087863"/>
            <a:ext cx="4502066" cy="2405012"/>
          </a:xfrm>
          <a:prstGeom prst="rect">
            <a:avLst/>
          </a:prstGeom>
        </p:spPr>
      </p:pic>
    </p:spTree>
    <p:extLst>
      <p:ext uri="{BB962C8B-B14F-4D97-AF65-F5344CB8AC3E}">
        <p14:creationId xmlns:p14="http://schemas.microsoft.com/office/powerpoint/2010/main" val="33451854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16317148-F70E-415B-A2B4-65AFBB304681}"/>
              </a:ext>
            </a:extLst>
          </p:cNvPr>
          <p:cNvSpPr>
            <a:spLocks noGrp="1"/>
          </p:cNvSpPr>
          <p:nvPr>
            <p:ph idx="1"/>
          </p:nvPr>
        </p:nvSpPr>
        <p:spPr/>
        <p:txBody>
          <a:bodyPr>
            <a:normAutofit fontScale="92500" lnSpcReduction="20000"/>
          </a:bodyPr>
          <a:lstStyle/>
          <a:p>
            <a:r>
              <a:rPr lang="en" dirty="0"/>
              <a:t>Global commodity owners depend on</a:t>
            </a:r>
          </a:p>
          <a:p>
            <a:pPr lvl="1"/>
            <a:r>
              <a:rPr lang="en" dirty="0"/>
              <a:t>Global logistics systems</a:t>
            </a:r>
          </a:p>
          <a:p>
            <a:pPr lvl="1"/>
            <a:r>
              <a:rPr lang="en" dirty="0"/>
              <a:t>Global digitization of logistics</a:t>
            </a:r>
          </a:p>
          <a:p>
            <a:r>
              <a:rPr lang="en" dirty="0"/>
              <a:t>A global logistics company caters for this</a:t>
            </a:r>
          </a:p>
          <a:p>
            <a:r>
              <a:rPr lang="en" dirty="0"/>
              <a:t>A global logistics company depends on</a:t>
            </a:r>
          </a:p>
          <a:p>
            <a:pPr lvl="1"/>
            <a:r>
              <a:rPr lang="en" dirty="0"/>
              <a:t>Large volume</a:t>
            </a:r>
          </a:p>
          <a:p>
            <a:r>
              <a:rPr lang="en" dirty="0"/>
              <a:t>Global merchandise owners</a:t>
            </a:r>
          </a:p>
          <a:p>
            <a:pPr lvl="1"/>
            <a:r>
              <a:rPr lang="en" dirty="0"/>
              <a:t>Large volumes</a:t>
            </a:r>
          </a:p>
          <a:p>
            <a:pPr lvl="1"/>
            <a:endParaRPr lang="sv-SE" dirty="0"/>
          </a:p>
          <a:p>
            <a:r>
              <a:rPr lang="en" dirty="0"/>
              <a:t>Global merchandise owners also need</a:t>
            </a:r>
          </a:p>
          <a:p>
            <a:pPr lvl="1"/>
            <a:r>
              <a:rPr lang="en" dirty="0"/>
              <a:t>Flexibility</a:t>
            </a:r>
          </a:p>
          <a:p>
            <a:r>
              <a:rPr lang="en" dirty="0"/>
              <a:t>The freight forwarder can see this to his credit</a:t>
            </a:r>
          </a:p>
          <a:p>
            <a:pPr marL="457200" lvl="1" indent="0">
              <a:buNone/>
            </a:pPr>
            <a:endParaRPr lang="sv-SE" dirty="0"/>
          </a:p>
          <a:p>
            <a:pPr lvl="1"/>
            <a:endParaRPr lang="sv-SE" dirty="0"/>
          </a:p>
        </p:txBody>
      </p:sp>
      <p:sp>
        <p:nvSpPr>
          <p:cNvPr id="4" name="Rubrik 3">
            <a:extLst>
              <a:ext uri="{FF2B5EF4-FFF2-40B4-BE49-F238E27FC236}">
                <a16:creationId xmlns:a16="http://schemas.microsoft.com/office/drawing/2014/main" id="{D1619501-B082-475E-B5EE-7C3143B2AFB8}"/>
              </a:ext>
            </a:extLst>
          </p:cNvPr>
          <p:cNvSpPr>
            <a:spLocks noGrp="1"/>
          </p:cNvSpPr>
          <p:nvPr>
            <p:ph type="title"/>
          </p:nvPr>
        </p:nvSpPr>
        <p:spPr>
          <a:xfrm>
            <a:off x="838200" y="365125"/>
            <a:ext cx="10515600" cy="1325563"/>
          </a:xfrm>
        </p:spPr>
        <p:txBody>
          <a:bodyPr>
            <a:normAutofit/>
          </a:bodyPr>
          <a:lstStyle/>
          <a:p>
            <a:r>
              <a:rPr lang="en" dirty="0"/>
              <a:t>Logistics companies and forwarders</a:t>
            </a:r>
          </a:p>
        </p:txBody>
      </p:sp>
      <p:pic>
        <p:nvPicPr>
          <p:cNvPr id="5" name="Bildobjekt 4">
            <a:extLst>
              <a:ext uri="{FF2B5EF4-FFF2-40B4-BE49-F238E27FC236}">
                <a16:creationId xmlns:a16="http://schemas.microsoft.com/office/drawing/2014/main" id="{EFCA46B5-A45B-4F94-9984-FD485CBD59B4}"/>
              </a:ext>
            </a:extLst>
          </p:cNvPr>
          <p:cNvPicPr>
            <a:picLocks noChangeAspect="1"/>
          </p:cNvPicPr>
          <p:nvPr/>
        </p:nvPicPr>
        <p:blipFill>
          <a:blip r:embed="rId2"/>
          <a:stretch>
            <a:fillRect/>
          </a:stretch>
        </p:blipFill>
        <p:spPr>
          <a:xfrm>
            <a:off x="7603959" y="1986463"/>
            <a:ext cx="4096752" cy="3831876"/>
          </a:xfrm>
          <a:prstGeom prst="rect">
            <a:avLst/>
          </a:prstGeom>
        </p:spPr>
      </p:pic>
    </p:spTree>
    <p:extLst>
      <p:ext uri="{BB962C8B-B14F-4D97-AF65-F5344CB8AC3E}">
        <p14:creationId xmlns:p14="http://schemas.microsoft.com/office/powerpoint/2010/main" val="24114558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FB133907-6C61-4959-B765-0457117A78E9}"/>
              </a:ext>
            </a:extLst>
          </p:cNvPr>
          <p:cNvPicPr>
            <a:picLocks noChangeAspect="1"/>
          </p:cNvPicPr>
          <p:nvPr/>
        </p:nvPicPr>
        <p:blipFill rotWithShape="1">
          <a:blip r:embed="rId2"/>
          <a:srcRect l="21027" r="2" b="2"/>
          <a:stretch/>
        </p:blipFill>
        <p:spPr>
          <a:xfrm>
            <a:off x="6338316" y="1904281"/>
            <a:ext cx="5074070" cy="4272681"/>
          </a:xfrm>
          <a:prstGeom prst="rect">
            <a:avLst/>
          </a:prstGeom>
        </p:spPr>
      </p:pic>
      <p:sp>
        <p:nvSpPr>
          <p:cNvPr id="2" name="Rubrik 1">
            <a:extLst>
              <a:ext uri="{FF2B5EF4-FFF2-40B4-BE49-F238E27FC236}">
                <a16:creationId xmlns:a16="http://schemas.microsoft.com/office/drawing/2014/main" id="{ADAC453B-6ED1-4914-8597-4EF39783DDE1}"/>
              </a:ext>
            </a:extLst>
          </p:cNvPr>
          <p:cNvSpPr>
            <a:spLocks noGrp="1"/>
          </p:cNvSpPr>
          <p:nvPr>
            <p:ph type="title"/>
          </p:nvPr>
        </p:nvSpPr>
        <p:spPr>
          <a:xfrm>
            <a:off x="838200" y="365125"/>
            <a:ext cx="10515600" cy="1325563"/>
          </a:xfrm>
        </p:spPr>
        <p:txBody>
          <a:bodyPr>
            <a:normAutofit/>
          </a:bodyPr>
          <a:lstStyle/>
          <a:p>
            <a:r>
              <a:rPr lang="en" dirty="0"/>
              <a:t>Logistics companies and forwarders</a:t>
            </a:r>
          </a:p>
        </p:txBody>
      </p:sp>
      <p:sp>
        <p:nvSpPr>
          <p:cNvPr id="3" name="Platshållare för innehåll 2">
            <a:extLst>
              <a:ext uri="{FF2B5EF4-FFF2-40B4-BE49-F238E27FC236}">
                <a16:creationId xmlns:a16="http://schemas.microsoft.com/office/drawing/2014/main" id="{09CF5389-C660-4B55-82A9-76588189E108}"/>
              </a:ext>
            </a:extLst>
          </p:cNvPr>
          <p:cNvSpPr>
            <a:spLocks noGrp="1"/>
          </p:cNvSpPr>
          <p:nvPr>
            <p:ph idx="1"/>
          </p:nvPr>
        </p:nvSpPr>
        <p:spPr>
          <a:xfrm>
            <a:off x="838200" y="1825625"/>
            <a:ext cx="5015484" cy="4351338"/>
          </a:xfrm>
        </p:spPr>
        <p:txBody>
          <a:bodyPr>
            <a:normAutofit/>
          </a:bodyPr>
          <a:lstStyle/>
          <a:p>
            <a:r>
              <a:rPr lang="en" sz="2000"/>
              <a:t>Logistics company</a:t>
            </a:r>
          </a:p>
          <a:p>
            <a:pPr lvl="1"/>
            <a:r>
              <a:rPr lang="en" sz="2000"/>
              <a:t>Organisation</a:t>
            </a:r>
          </a:p>
          <a:p>
            <a:pPr lvl="2"/>
            <a:r>
              <a:rPr lang="en" dirty="0"/>
              <a:t>Globally</a:t>
            </a:r>
          </a:p>
          <a:p>
            <a:pPr lvl="2"/>
            <a:r>
              <a:rPr lang="en" dirty="0"/>
              <a:t>Regionally</a:t>
            </a:r>
          </a:p>
          <a:p>
            <a:pPr lvl="3"/>
            <a:r>
              <a:rPr lang="en" sz="2000"/>
              <a:t>Parts of the world</a:t>
            </a:r>
          </a:p>
          <a:p>
            <a:pPr lvl="3"/>
            <a:r>
              <a:rPr lang="en" sz="2000"/>
              <a:t>Geographical international area</a:t>
            </a:r>
          </a:p>
          <a:p>
            <a:pPr lvl="2"/>
            <a:r>
              <a:rPr lang="en" dirty="0"/>
              <a:t>Local</a:t>
            </a:r>
          </a:p>
          <a:p>
            <a:pPr lvl="3"/>
            <a:r>
              <a:rPr lang="en" sz="2000"/>
              <a:t>Country</a:t>
            </a:r>
          </a:p>
          <a:p>
            <a:pPr lvl="2"/>
            <a:r>
              <a:rPr lang="en" dirty="0"/>
              <a:t>Business area</a:t>
            </a:r>
          </a:p>
          <a:p>
            <a:pPr marL="914400" lvl="2" indent="0">
              <a:buNone/>
            </a:pPr>
            <a:endParaRPr lang="sv-SE" dirty="0"/>
          </a:p>
          <a:p>
            <a:pPr lvl="2"/>
            <a:endParaRPr lang="sv-SE" dirty="0"/>
          </a:p>
        </p:txBody>
      </p:sp>
    </p:spTree>
    <p:extLst>
      <p:ext uri="{BB962C8B-B14F-4D97-AF65-F5344CB8AC3E}">
        <p14:creationId xmlns:p14="http://schemas.microsoft.com/office/powerpoint/2010/main" val="146127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descr="En bild som visar inomhus, vägg, golv, bord&#10;&#10;Beskrivning genererad med mycket hög exakthet">
            <a:extLst>
              <a:ext uri="{FF2B5EF4-FFF2-40B4-BE49-F238E27FC236}">
                <a16:creationId xmlns:a16="http://schemas.microsoft.com/office/drawing/2014/main" id="{055AC39D-9768-4E26-9F61-91891B9D4FD4}"/>
              </a:ext>
            </a:extLst>
          </p:cNvPr>
          <p:cNvPicPr>
            <a:picLocks noChangeAspect="1"/>
          </p:cNvPicPr>
          <p:nvPr/>
        </p:nvPicPr>
        <p:blipFill rotWithShape="1">
          <a:blip r:embed="rId2"/>
          <a:srcRect l="24963" r="15797" b="-2"/>
          <a:stretch/>
        </p:blipFill>
        <p:spPr>
          <a:xfrm>
            <a:off x="799188" y="1904281"/>
            <a:ext cx="3374810" cy="4272681"/>
          </a:xfrm>
          <a:prstGeom prst="rect">
            <a:avLst/>
          </a:prstGeom>
        </p:spPr>
      </p:pic>
      <p:sp>
        <p:nvSpPr>
          <p:cNvPr id="3" name="Platshållare för innehåll 2">
            <a:extLst>
              <a:ext uri="{FF2B5EF4-FFF2-40B4-BE49-F238E27FC236}">
                <a16:creationId xmlns:a16="http://schemas.microsoft.com/office/drawing/2014/main" id="{7F086B07-6986-4931-8153-A85EC06E80F9}"/>
              </a:ext>
            </a:extLst>
          </p:cNvPr>
          <p:cNvSpPr>
            <a:spLocks noGrp="1"/>
          </p:cNvSpPr>
          <p:nvPr>
            <p:ph idx="1"/>
          </p:nvPr>
        </p:nvSpPr>
        <p:spPr>
          <a:xfrm>
            <a:off x="4636008" y="1825625"/>
            <a:ext cx="6717792" cy="4351338"/>
          </a:xfrm>
        </p:spPr>
        <p:txBody>
          <a:bodyPr>
            <a:normAutofit/>
          </a:bodyPr>
          <a:lstStyle/>
          <a:p>
            <a:r>
              <a:rPr lang="en" sz="2400" dirty="0"/>
              <a:t>Completely independent</a:t>
            </a:r>
          </a:p>
          <a:p>
            <a:pPr lvl="1"/>
            <a:r>
              <a:rPr lang="en" dirty="0"/>
              <a:t>Privately owned</a:t>
            </a:r>
          </a:p>
          <a:p>
            <a:pPr lvl="1"/>
            <a:r>
              <a:rPr lang="en" dirty="0"/>
              <a:t>One or more offices</a:t>
            </a:r>
          </a:p>
          <a:p>
            <a:pPr lvl="1"/>
            <a:r>
              <a:rPr lang="en" dirty="0"/>
              <a:t>Collaborators/Agents</a:t>
            </a:r>
          </a:p>
          <a:p>
            <a:r>
              <a:rPr lang="en" sz="2400" dirty="0"/>
              <a:t>Network</a:t>
            </a:r>
          </a:p>
          <a:p>
            <a:pPr lvl="1"/>
            <a:r>
              <a:rPr lang="en" dirty="0"/>
              <a:t>Agreement within the network</a:t>
            </a:r>
          </a:p>
          <a:p>
            <a:pPr lvl="1"/>
            <a:endParaRPr lang="sv-SE" dirty="0"/>
          </a:p>
        </p:txBody>
      </p:sp>
      <p:sp>
        <p:nvSpPr>
          <p:cNvPr id="7" name="Rubrik 1">
            <a:extLst>
              <a:ext uri="{FF2B5EF4-FFF2-40B4-BE49-F238E27FC236}">
                <a16:creationId xmlns:a16="http://schemas.microsoft.com/office/drawing/2014/main" id="{26B8FC2A-881E-9686-66A4-18893C1DC021}"/>
              </a:ext>
            </a:extLst>
          </p:cNvPr>
          <p:cNvSpPr>
            <a:spLocks noGrp="1"/>
          </p:cNvSpPr>
          <p:nvPr>
            <p:ph type="title"/>
          </p:nvPr>
        </p:nvSpPr>
        <p:spPr>
          <a:xfrm>
            <a:off x="838200" y="365125"/>
            <a:ext cx="10515600" cy="1325563"/>
          </a:xfrm>
        </p:spPr>
        <p:txBody>
          <a:bodyPr>
            <a:normAutofit/>
          </a:bodyPr>
          <a:lstStyle/>
          <a:p>
            <a:r>
              <a:rPr lang="en" dirty="0"/>
              <a:t>Logistics companies and forwarders</a:t>
            </a:r>
          </a:p>
        </p:txBody>
      </p:sp>
    </p:spTree>
    <p:extLst>
      <p:ext uri="{BB962C8B-B14F-4D97-AF65-F5344CB8AC3E}">
        <p14:creationId xmlns:p14="http://schemas.microsoft.com/office/powerpoint/2010/main" val="1664802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3760562E-789E-481B-A370-5E8C72B724BD}"/>
              </a:ext>
            </a:extLst>
          </p:cNvPr>
          <p:cNvSpPr>
            <a:spLocks noGrp="1"/>
          </p:cNvSpPr>
          <p:nvPr>
            <p:ph idx="1"/>
          </p:nvPr>
        </p:nvSpPr>
        <p:spPr/>
        <p:txBody>
          <a:bodyPr/>
          <a:lstStyle/>
          <a:p>
            <a:r>
              <a:rPr lang="en" dirty="0"/>
              <a:t>DSV</a:t>
            </a:r>
          </a:p>
          <a:p>
            <a:endParaRPr lang="sv-SE" dirty="0"/>
          </a:p>
          <a:p>
            <a:r>
              <a:rPr lang="en" dirty="0">
                <a:hlinkClick r:id="rId2"/>
              </a:rPr>
              <a:t>http://www.gof.dsv.com/?gof=1&amp;ContextItemId={000AE826-ADF0-4A97-94BD-AC83813D9377}&amp;pagesize=50&amp;freetext=Sweden&amp;Continent={000AE826-ADF0-4A97-94BD-AC83813D9377}&amp;sortfield=officetype&amp;sort=descending&amp;subsortfield =country</a:t>
            </a:r>
            <a:endParaRPr lang="sv-SE" dirty="0"/>
          </a:p>
          <a:p>
            <a:endParaRPr lang="sv-SE" dirty="0"/>
          </a:p>
        </p:txBody>
      </p:sp>
      <p:pic>
        <p:nvPicPr>
          <p:cNvPr id="4" name="Bildobjekt 3">
            <a:extLst>
              <a:ext uri="{FF2B5EF4-FFF2-40B4-BE49-F238E27FC236}">
                <a16:creationId xmlns:a16="http://schemas.microsoft.com/office/drawing/2014/main" id="{9CC4B9C1-BE94-4BD0-BB35-F78610FB9DE2}"/>
              </a:ext>
            </a:extLst>
          </p:cNvPr>
          <p:cNvPicPr>
            <a:picLocks noChangeAspect="1"/>
          </p:cNvPicPr>
          <p:nvPr/>
        </p:nvPicPr>
        <p:blipFill>
          <a:blip r:embed="rId3"/>
          <a:stretch>
            <a:fillRect/>
          </a:stretch>
        </p:blipFill>
        <p:spPr>
          <a:xfrm>
            <a:off x="8077200" y="5362575"/>
            <a:ext cx="3276600" cy="1390650"/>
          </a:xfrm>
          <a:prstGeom prst="rect">
            <a:avLst/>
          </a:prstGeom>
        </p:spPr>
      </p:pic>
      <p:sp>
        <p:nvSpPr>
          <p:cNvPr id="7" name="Rubrik 1">
            <a:extLst>
              <a:ext uri="{FF2B5EF4-FFF2-40B4-BE49-F238E27FC236}">
                <a16:creationId xmlns:a16="http://schemas.microsoft.com/office/drawing/2014/main" id="{C4331D37-372C-9B78-9002-65693E36DC4D}"/>
              </a:ext>
            </a:extLst>
          </p:cNvPr>
          <p:cNvSpPr>
            <a:spLocks noGrp="1"/>
          </p:cNvSpPr>
          <p:nvPr>
            <p:ph type="title"/>
          </p:nvPr>
        </p:nvSpPr>
        <p:spPr>
          <a:xfrm>
            <a:off x="838200" y="365125"/>
            <a:ext cx="10515600" cy="1325563"/>
          </a:xfrm>
        </p:spPr>
        <p:txBody>
          <a:bodyPr>
            <a:normAutofit/>
          </a:bodyPr>
          <a:lstStyle/>
          <a:p>
            <a:r>
              <a:rPr lang="en" dirty="0"/>
              <a:t>Logistics companies and forwarders</a:t>
            </a:r>
          </a:p>
        </p:txBody>
      </p:sp>
    </p:spTree>
    <p:extLst>
      <p:ext uri="{BB962C8B-B14F-4D97-AF65-F5344CB8AC3E}">
        <p14:creationId xmlns:p14="http://schemas.microsoft.com/office/powerpoint/2010/main" val="2743261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603C74B5-D036-4061-875F-024981CB3BEF}"/>
              </a:ext>
            </a:extLst>
          </p:cNvPr>
          <p:cNvSpPr>
            <a:spLocks noGrp="1"/>
          </p:cNvSpPr>
          <p:nvPr>
            <p:ph idx="1"/>
          </p:nvPr>
        </p:nvSpPr>
        <p:spPr/>
        <p:txBody>
          <a:bodyPr/>
          <a:lstStyle/>
          <a:p>
            <a:r>
              <a:rPr lang="en" dirty="0">
                <a:hlinkClick r:id="rId2"/>
              </a:rPr>
              <a:t>https://www.freja.com/se/kontakta-oss/kontaktpersons/</a:t>
            </a:r>
            <a:endParaRPr lang="sv-SE" dirty="0"/>
          </a:p>
          <a:p>
            <a:endParaRPr lang="sv-SE" dirty="0"/>
          </a:p>
        </p:txBody>
      </p:sp>
      <p:sp>
        <p:nvSpPr>
          <p:cNvPr id="7" name="Rubrik 1">
            <a:extLst>
              <a:ext uri="{FF2B5EF4-FFF2-40B4-BE49-F238E27FC236}">
                <a16:creationId xmlns:a16="http://schemas.microsoft.com/office/drawing/2014/main" id="{522F1E18-AAAD-B74C-EB6D-7DD374699280}"/>
              </a:ext>
            </a:extLst>
          </p:cNvPr>
          <p:cNvSpPr>
            <a:spLocks noGrp="1"/>
          </p:cNvSpPr>
          <p:nvPr>
            <p:ph type="title"/>
          </p:nvPr>
        </p:nvSpPr>
        <p:spPr>
          <a:xfrm>
            <a:off x="838200" y="365125"/>
            <a:ext cx="10515600" cy="1325563"/>
          </a:xfrm>
        </p:spPr>
        <p:txBody>
          <a:bodyPr>
            <a:normAutofit/>
          </a:bodyPr>
          <a:lstStyle/>
          <a:p>
            <a:r>
              <a:rPr lang="en" dirty="0"/>
              <a:t>Logistics companies and forwarders</a:t>
            </a:r>
          </a:p>
        </p:txBody>
      </p:sp>
      <p:pic>
        <p:nvPicPr>
          <p:cNvPr id="4" name="Bildobjekt 3">
            <a:extLst>
              <a:ext uri="{FF2B5EF4-FFF2-40B4-BE49-F238E27FC236}">
                <a16:creationId xmlns:a16="http://schemas.microsoft.com/office/drawing/2014/main" id="{97FD7910-1BC6-8A1A-04FE-5E843ED9A87F}"/>
              </a:ext>
            </a:extLst>
          </p:cNvPr>
          <p:cNvPicPr>
            <a:picLocks noChangeAspect="1"/>
          </p:cNvPicPr>
          <p:nvPr/>
        </p:nvPicPr>
        <p:blipFill rotWithShape="1">
          <a:blip r:embed="rId3"/>
          <a:srcRect b="16144"/>
          <a:stretch/>
        </p:blipFill>
        <p:spPr>
          <a:xfrm>
            <a:off x="3124200" y="2696540"/>
            <a:ext cx="5943600" cy="2990432"/>
          </a:xfrm>
          <a:prstGeom prst="rect">
            <a:avLst/>
          </a:prstGeom>
        </p:spPr>
      </p:pic>
    </p:spTree>
    <p:extLst>
      <p:ext uri="{BB962C8B-B14F-4D97-AF65-F5344CB8AC3E}">
        <p14:creationId xmlns:p14="http://schemas.microsoft.com/office/powerpoint/2010/main" val="311120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idx="4294967295"/>
          </p:nvPr>
        </p:nvSpPr>
        <p:spPr>
          <a:xfrm>
            <a:off x="613458" y="227876"/>
            <a:ext cx="10515600" cy="1325563"/>
          </a:xfrm>
        </p:spPr>
        <p:txBody>
          <a:bodyPr/>
          <a:lstStyle/>
          <a:p>
            <a:r>
              <a:rPr lang="en" dirty="0"/>
              <a:t>Global trade</a:t>
            </a:r>
          </a:p>
        </p:txBody>
      </p:sp>
      <p:sp>
        <p:nvSpPr>
          <p:cNvPr id="3" name="Platshållare för innehåll 2"/>
          <p:cNvSpPr>
            <a:spLocks noGrp="1"/>
          </p:cNvSpPr>
          <p:nvPr>
            <p:ph sz="half" idx="4294967295"/>
          </p:nvPr>
        </p:nvSpPr>
        <p:spPr>
          <a:xfrm>
            <a:off x="281233" y="1087437"/>
            <a:ext cx="4040188" cy="4683125"/>
          </a:xfrm>
        </p:spPr>
        <p:txBody>
          <a:bodyPr>
            <a:normAutofit/>
          </a:bodyPr>
          <a:lstStyle/>
          <a:p>
            <a:endParaRPr lang="sv-SE" dirty="0"/>
          </a:p>
          <a:p>
            <a:endParaRPr lang="sv-SE" dirty="0"/>
          </a:p>
          <a:p>
            <a:pPr marL="0" indent="0">
              <a:buNone/>
            </a:pPr>
            <a:endParaRPr lang="sv-SE" dirty="0"/>
          </a:p>
          <a:p>
            <a:endParaRPr lang="sv-SE" dirty="0"/>
          </a:p>
          <a:p>
            <a:endParaRPr lang="sv-SE" dirty="0"/>
          </a:p>
          <a:p>
            <a:endParaRPr lang="sv-SE" dirty="0"/>
          </a:p>
        </p:txBody>
      </p:sp>
      <p:sp>
        <p:nvSpPr>
          <p:cNvPr id="6" name="Platshållare för innehåll 5"/>
          <p:cNvSpPr>
            <a:spLocks noGrp="1"/>
          </p:cNvSpPr>
          <p:nvPr>
            <p:ph sz="quarter" idx="4294967295"/>
          </p:nvPr>
        </p:nvSpPr>
        <p:spPr>
          <a:xfrm>
            <a:off x="8629599" y="2421334"/>
            <a:ext cx="4041775" cy="4683125"/>
          </a:xfrm>
        </p:spPr>
        <p:txBody>
          <a:bodyPr>
            <a:normAutofit/>
          </a:bodyPr>
          <a:lstStyle/>
          <a:p>
            <a:endParaRPr lang="sv-SE" dirty="0"/>
          </a:p>
          <a:p>
            <a:endParaRPr lang="sv-SE" dirty="0"/>
          </a:p>
          <a:p>
            <a:endParaRPr lang="sv-SE" dirty="0"/>
          </a:p>
          <a:p>
            <a:endParaRPr lang="sv-SE" dirty="0"/>
          </a:p>
          <a:p>
            <a:endParaRPr lang="sv-SE" dirty="0"/>
          </a:p>
          <a:p>
            <a:r>
              <a:rPr lang="en" sz="2400" dirty="0"/>
              <a:t>Average speed 5-6 knots</a:t>
            </a:r>
          </a:p>
          <a:p>
            <a:r>
              <a:rPr lang="en" sz="2400" dirty="0"/>
              <a:t>Sail area 1900m2</a:t>
            </a:r>
          </a:p>
          <a:p>
            <a:r>
              <a:rPr lang="en" sz="2400" dirty="0"/>
              <a:t>Three trips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8414" y="0"/>
            <a:ext cx="3734331" cy="296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ruta 3">
            <a:extLst>
              <a:ext uri="{FF2B5EF4-FFF2-40B4-BE49-F238E27FC236}">
                <a16:creationId xmlns:a16="http://schemas.microsoft.com/office/drawing/2014/main" id="{53538C12-E023-4882-84A5-EBE8C0DC3E99}"/>
              </a:ext>
            </a:extLst>
          </p:cNvPr>
          <p:cNvSpPr txBox="1"/>
          <p:nvPr/>
        </p:nvSpPr>
        <p:spPr>
          <a:xfrm>
            <a:off x="8629599" y="3437097"/>
            <a:ext cx="4209120" cy="1846659"/>
          </a:xfrm>
          <a:prstGeom prst="rect">
            <a:avLst/>
          </a:prstGeom>
          <a:noFill/>
        </p:spPr>
        <p:txBody>
          <a:bodyPr wrap="square" rtlCol="0">
            <a:spAutoFit/>
          </a:bodyPr>
          <a:lstStyle/>
          <a:p>
            <a:pPr marL="457200" indent="-457200">
              <a:buFont typeface="Arial" panose="020B0604020202020204" pitchFamily="34" charset="0"/>
              <a:buChar char="•"/>
            </a:pPr>
            <a:r>
              <a:rPr lang="en" sz="2400" dirty="0"/>
              <a:t>Launched in 1738</a:t>
            </a:r>
          </a:p>
          <a:p>
            <a:pPr marL="457200" indent="-457200">
              <a:buFont typeface="Arial" panose="020B0604020202020204" pitchFamily="34" charset="0"/>
              <a:buChar char="•"/>
            </a:pPr>
            <a:r>
              <a:rPr lang="en" sz="2400" dirty="0"/>
              <a:t>830 ton load capacity</a:t>
            </a:r>
          </a:p>
          <a:p>
            <a:pPr marL="457200" indent="-457200">
              <a:buFont typeface="Arial" panose="020B0604020202020204" pitchFamily="34" charset="0"/>
              <a:buChar char="•"/>
            </a:pPr>
            <a:r>
              <a:rPr lang="en" sz="2400" dirty="0"/>
              <a:t>144 man crew</a:t>
            </a:r>
          </a:p>
          <a:p>
            <a:pPr marL="457200" indent="-457200">
              <a:buFont typeface="Arial" panose="020B0604020202020204" pitchFamily="34" charset="0"/>
              <a:buChar char="•"/>
            </a:pPr>
            <a:r>
              <a:rPr lang="en" sz="2400" dirty="0"/>
              <a:t>30 guns</a:t>
            </a:r>
          </a:p>
          <a:p>
            <a:endParaRPr lang="sv-SE" dirty="0"/>
          </a:p>
        </p:txBody>
      </p:sp>
      <p:sp>
        <p:nvSpPr>
          <p:cNvPr id="5" name="textruta 4">
            <a:extLst>
              <a:ext uri="{FF2B5EF4-FFF2-40B4-BE49-F238E27FC236}">
                <a16:creationId xmlns:a16="http://schemas.microsoft.com/office/drawing/2014/main" id="{D66F2B8D-E168-4641-A6A8-DA7878AD0B58}"/>
              </a:ext>
            </a:extLst>
          </p:cNvPr>
          <p:cNvSpPr txBox="1"/>
          <p:nvPr/>
        </p:nvSpPr>
        <p:spPr>
          <a:xfrm>
            <a:off x="613458" y="1277722"/>
            <a:ext cx="5739216" cy="954107"/>
          </a:xfrm>
          <a:prstGeom prst="rect">
            <a:avLst/>
          </a:prstGeom>
          <a:noFill/>
        </p:spPr>
        <p:txBody>
          <a:bodyPr wrap="square" rtlCol="0">
            <a:spAutoFit/>
          </a:bodyPr>
          <a:lstStyle/>
          <a:p>
            <a:pPr marL="457200" indent="-457200">
              <a:buFont typeface="Arial" panose="020B0604020202020204" pitchFamily="34" charset="0"/>
              <a:buChar char="•"/>
            </a:pPr>
            <a:r>
              <a:rPr lang="en" sz="2800" dirty="0"/>
              <a:t>East India Company 1731 - 1813</a:t>
            </a:r>
          </a:p>
          <a:p>
            <a:pPr marL="457200" indent="-457200">
              <a:buFont typeface="Arial" panose="020B0604020202020204" pitchFamily="34" charset="0"/>
              <a:buChar char="•"/>
            </a:pPr>
            <a:r>
              <a:rPr lang="en" sz="2800" dirty="0" err="1"/>
              <a:t>Gothenburg</a:t>
            </a:r>
            <a:endParaRPr lang="sv-SE" sz="2800" dirty="0"/>
          </a:p>
        </p:txBody>
      </p:sp>
      <p:pic>
        <p:nvPicPr>
          <p:cNvPr id="7" name="Bildobjekt 6">
            <a:extLst>
              <a:ext uri="{FF2B5EF4-FFF2-40B4-BE49-F238E27FC236}">
                <a16:creationId xmlns:a16="http://schemas.microsoft.com/office/drawing/2014/main" id="{C71AD9E0-99CB-42A6-8A84-63EA8B6E5590}"/>
              </a:ext>
            </a:extLst>
          </p:cNvPr>
          <p:cNvPicPr>
            <a:picLocks noChangeAspect="1"/>
          </p:cNvPicPr>
          <p:nvPr/>
        </p:nvPicPr>
        <p:blipFill>
          <a:blip r:embed="rId4"/>
          <a:stretch>
            <a:fillRect/>
          </a:stretch>
        </p:blipFill>
        <p:spPr>
          <a:xfrm>
            <a:off x="189255" y="2963000"/>
            <a:ext cx="7851663" cy="3541972"/>
          </a:xfrm>
          <a:prstGeom prst="rect">
            <a:avLst/>
          </a:prstGeom>
        </p:spPr>
      </p:pic>
      <p:sp>
        <p:nvSpPr>
          <p:cNvPr id="8" name="textruta 7">
            <a:extLst>
              <a:ext uri="{FF2B5EF4-FFF2-40B4-BE49-F238E27FC236}">
                <a16:creationId xmlns:a16="http://schemas.microsoft.com/office/drawing/2014/main" id="{AF58AAD2-0E90-3CC8-5B0C-9099FDDC7BAC}"/>
              </a:ext>
            </a:extLst>
          </p:cNvPr>
          <p:cNvSpPr txBox="1"/>
          <p:nvPr/>
        </p:nvSpPr>
        <p:spPr>
          <a:xfrm>
            <a:off x="8629599" y="6260792"/>
            <a:ext cx="3734331" cy="369332"/>
          </a:xfrm>
          <a:prstGeom prst="rect">
            <a:avLst/>
          </a:prstGeom>
          <a:noFill/>
        </p:spPr>
        <p:txBody>
          <a:bodyPr wrap="square" rtlCol="0">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i="1" dirty="0"/>
              <a:t>A soccer field is about 7000m2</a:t>
            </a:r>
          </a:p>
        </p:txBody>
      </p:sp>
    </p:spTree>
    <p:extLst>
      <p:ext uri="{BB962C8B-B14F-4D97-AF65-F5344CB8AC3E}">
        <p14:creationId xmlns:p14="http://schemas.microsoft.com/office/powerpoint/2010/main" val="3694133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dirty="0"/>
              <a:t>The trip out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601" y="365125"/>
            <a:ext cx="9023279" cy="612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ruta 2">
            <a:extLst>
              <a:ext uri="{FF2B5EF4-FFF2-40B4-BE49-F238E27FC236}">
                <a16:creationId xmlns:a16="http://schemas.microsoft.com/office/drawing/2014/main" id="{2F622B69-191B-4DE2-AF9A-8238CB94A9B7}"/>
              </a:ext>
            </a:extLst>
          </p:cNvPr>
          <p:cNvSpPr txBox="1"/>
          <p:nvPr/>
        </p:nvSpPr>
        <p:spPr>
          <a:xfrm>
            <a:off x="201119" y="2643188"/>
            <a:ext cx="3099293" cy="3046988"/>
          </a:xfrm>
          <a:prstGeom prst="rect">
            <a:avLst/>
          </a:prstGeom>
          <a:noFill/>
        </p:spPr>
        <p:txBody>
          <a:bodyPr wrap="square" rtlCol="0">
            <a:spAutoFit/>
          </a:bodyPr>
          <a:lstStyle/>
          <a:p>
            <a:pPr marL="342900" indent="-342900">
              <a:buFont typeface="Arial" panose="020B0604020202020204" pitchFamily="34" charset="0"/>
              <a:buChar char="•"/>
            </a:pPr>
            <a:r>
              <a:rPr lang="en" sz="2400" dirty="0"/>
              <a:t>Gothenburg - Cadiz Iron and wooden goods were exchanged for silver</a:t>
            </a:r>
          </a:p>
          <a:p>
            <a:endParaRPr lang="sv-SE" sz="2400" dirty="0"/>
          </a:p>
          <a:p>
            <a:pPr marL="342900" indent="-342900">
              <a:buFont typeface="Arial" panose="020B0604020202020204" pitchFamily="34" charset="0"/>
              <a:buChar char="•"/>
            </a:pPr>
            <a:r>
              <a:rPr lang="en" sz="2400" dirty="0"/>
              <a:t>In Canton, the silver was exchanged for tea, spices, silk and porcelain</a:t>
            </a:r>
          </a:p>
        </p:txBody>
      </p:sp>
    </p:spTree>
    <p:extLst>
      <p:ext uri="{BB962C8B-B14F-4D97-AF65-F5344CB8AC3E}">
        <p14:creationId xmlns:p14="http://schemas.microsoft.com/office/powerpoint/2010/main" val="3215649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17095" y="365125"/>
            <a:ext cx="10515600" cy="1325563"/>
          </a:xfrm>
        </p:spPr>
        <p:txBody>
          <a:bodyPr/>
          <a:lstStyle/>
          <a:p>
            <a:r>
              <a:rPr lang="en" dirty="0"/>
              <a:t>The journey home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582" y="544009"/>
            <a:ext cx="8287664" cy="5628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ruta 2">
            <a:extLst>
              <a:ext uri="{FF2B5EF4-FFF2-40B4-BE49-F238E27FC236}">
                <a16:creationId xmlns:a16="http://schemas.microsoft.com/office/drawing/2014/main" id="{694EAE29-8AA3-4139-8689-E1CE9FC71C40}"/>
              </a:ext>
            </a:extLst>
          </p:cNvPr>
          <p:cNvSpPr txBox="1"/>
          <p:nvPr/>
        </p:nvSpPr>
        <p:spPr>
          <a:xfrm>
            <a:off x="300789" y="1900989"/>
            <a:ext cx="3224464" cy="1908215"/>
          </a:xfrm>
          <a:prstGeom prst="rect">
            <a:avLst/>
          </a:prstGeom>
          <a:noFill/>
        </p:spPr>
        <p:txBody>
          <a:bodyPr wrap="square" rtlCol="0">
            <a:spAutoFit/>
          </a:bodyPr>
          <a:lstStyle/>
          <a:p>
            <a:r>
              <a:rPr lang="en" sz="2000" dirty="0"/>
              <a:t>The social impact of trade</a:t>
            </a:r>
          </a:p>
          <a:p>
            <a:pPr marL="285750" indent="-285750">
              <a:buFont typeface="Arial" panose="020B0604020202020204" pitchFamily="34" charset="0"/>
              <a:buChar char="•"/>
            </a:pPr>
            <a:r>
              <a:rPr lang="en" sz="2000" dirty="0"/>
              <a:t>Economically favorable</a:t>
            </a:r>
          </a:p>
          <a:p>
            <a:pPr marL="285750" indent="-285750">
              <a:buFont typeface="Arial" panose="020B0604020202020204" pitchFamily="34" charset="0"/>
              <a:buChar char="•"/>
            </a:pPr>
            <a:r>
              <a:rPr lang="en" sz="2000" dirty="0"/>
              <a:t>China's political system</a:t>
            </a:r>
          </a:p>
          <a:p>
            <a:pPr marL="285750" indent="-285750">
              <a:buFont typeface="Arial" panose="020B0604020202020204" pitchFamily="34" charset="0"/>
              <a:buChar char="•"/>
            </a:pPr>
            <a:r>
              <a:rPr lang="en" sz="2000" dirty="0"/>
              <a:t>Nature and Culture</a:t>
            </a:r>
          </a:p>
          <a:p>
            <a:pPr marL="285750" indent="-285750">
              <a:buFont typeface="Arial" panose="020B0604020202020204" pitchFamily="34" charset="0"/>
              <a:buChar char="•"/>
            </a:pPr>
            <a:r>
              <a:rPr lang="en" sz="2000" dirty="0"/>
              <a:t>New lifestyle habits</a:t>
            </a:r>
          </a:p>
          <a:p>
            <a:endParaRPr lang="sv-SE" dirty="0"/>
          </a:p>
        </p:txBody>
      </p:sp>
    </p:spTree>
    <p:extLst>
      <p:ext uri="{BB962C8B-B14F-4D97-AF65-F5344CB8AC3E}">
        <p14:creationId xmlns:p14="http://schemas.microsoft.com/office/powerpoint/2010/main" val="2459815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 dirty="0"/>
              <a:t>Global trade</a:t>
            </a:r>
          </a:p>
        </p:txBody>
      </p:sp>
      <p:sp>
        <p:nvSpPr>
          <p:cNvPr id="3" name="Platshållare för innehåll 2"/>
          <p:cNvSpPr>
            <a:spLocks noGrp="1"/>
          </p:cNvSpPr>
          <p:nvPr>
            <p:ph idx="1"/>
          </p:nvPr>
        </p:nvSpPr>
        <p:spPr>
          <a:xfrm>
            <a:off x="533399" y="1402080"/>
            <a:ext cx="11296149" cy="5090795"/>
          </a:xfrm>
        </p:spPr>
        <p:txBody>
          <a:bodyPr>
            <a:normAutofit lnSpcReduction="10000"/>
          </a:bodyPr>
          <a:lstStyle/>
          <a:p>
            <a:r>
              <a:rPr lang="en" dirty="0"/>
              <a:t>Trade cooperation - Free trade</a:t>
            </a:r>
          </a:p>
          <a:p>
            <a:pPr lvl="1"/>
            <a:r>
              <a:rPr lang="en" dirty="0"/>
              <a:t>NAPHTHA</a:t>
            </a:r>
          </a:p>
          <a:p>
            <a:pPr lvl="2"/>
            <a:r>
              <a:rPr lang="en" dirty="0"/>
              <a:t>USA, Canada and Mexico</a:t>
            </a:r>
          </a:p>
          <a:p>
            <a:pPr lvl="1"/>
            <a:r>
              <a:rPr lang="en" dirty="0"/>
              <a:t>APEC</a:t>
            </a:r>
          </a:p>
          <a:p>
            <a:pPr lvl="2"/>
            <a:r>
              <a:rPr lang="en" dirty="0"/>
              <a:t>Asian Pacific Economic Cooperation</a:t>
            </a:r>
          </a:p>
          <a:p>
            <a:pPr lvl="1"/>
            <a:r>
              <a:rPr lang="en" dirty="0"/>
              <a:t>WTO</a:t>
            </a:r>
          </a:p>
          <a:p>
            <a:pPr lvl="2"/>
            <a:r>
              <a:rPr lang="en" dirty="0"/>
              <a:t>World Trade Organisation</a:t>
            </a:r>
          </a:p>
          <a:p>
            <a:pPr lvl="2"/>
            <a:r>
              <a:rPr lang="en" dirty="0"/>
              <a:t>Organizes trade agreements between countries</a:t>
            </a:r>
          </a:p>
          <a:p>
            <a:pPr lvl="2"/>
            <a:r>
              <a:rPr lang="en" dirty="0"/>
              <a:t>Remove trade barriers</a:t>
            </a:r>
          </a:p>
          <a:p>
            <a:pPr lvl="1"/>
            <a:r>
              <a:rPr lang="en" dirty="0"/>
              <a:t>Simplify trade between countries</a:t>
            </a:r>
          </a:p>
          <a:p>
            <a:pPr lvl="1"/>
            <a:r>
              <a:rPr lang="en" dirty="0"/>
              <a:t>EU</a:t>
            </a:r>
          </a:p>
          <a:p>
            <a:pPr lvl="2"/>
            <a:r>
              <a:rPr lang="en" dirty="0"/>
              <a:t>Free movement of goods and services</a:t>
            </a:r>
          </a:p>
          <a:p>
            <a:pPr lvl="2"/>
            <a:r>
              <a:rPr lang="en" dirty="0"/>
              <a:t>No customs within the EU</a:t>
            </a:r>
          </a:p>
          <a:p>
            <a:pPr lvl="2"/>
            <a:r>
              <a:rPr lang="en" dirty="0"/>
              <a:t>Customs with countries outside the EU</a:t>
            </a:r>
          </a:p>
          <a:p>
            <a:pPr lvl="2"/>
            <a:endParaRPr lang="sv-SE" dirty="0"/>
          </a:p>
          <a:p>
            <a:pPr marL="457200" lvl="1" indent="0">
              <a:buNone/>
            </a:pPr>
            <a:endParaRPr lang="sv-SE" dirty="0"/>
          </a:p>
        </p:txBody>
      </p:sp>
      <p:pic>
        <p:nvPicPr>
          <p:cNvPr id="5" name="Bildobjekt 4">
            <a:extLst>
              <a:ext uri="{FF2B5EF4-FFF2-40B4-BE49-F238E27FC236}">
                <a16:creationId xmlns:a16="http://schemas.microsoft.com/office/drawing/2014/main" id="{CC1F002B-3035-234B-F894-D542EEE2BF9D}"/>
              </a:ext>
            </a:extLst>
          </p:cNvPr>
          <p:cNvPicPr>
            <a:picLocks noChangeAspect="1"/>
          </p:cNvPicPr>
          <p:nvPr/>
        </p:nvPicPr>
        <p:blipFill>
          <a:blip r:embed="rId3"/>
          <a:stretch>
            <a:fillRect/>
          </a:stretch>
        </p:blipFill>
        <p:spPr>
          <a:xfrm>
            <a:off x="7366645" y="173629"/>
            <a:ext cx="4291956" cy="2456901"/>
          </a:xfrm>
          <a:prstGeom prst="rect">
            <a:avLst/>
          </a:prstGeom>
        </p:spPr>
      </p:pic>
      <p:pic>
        <p:nvPicPr>
          <p:cNvPr id="6" name="Bildobjekt 5">
            <a:extLst>
              <a:ext uri="{FF2B5EF4-FFF2-40B4-BE49-F238E27FC236}">
                <a16:creationId xmlns:a16="http://schemas.microsoft.com/office/drawing/2014/main" id="{F30F8D0E-843A-21AD-364F-1ABA73367D23}"/>
              </a:ext>
            </a:extLst>
          </p:cNvPr>
          <p:cNvPicPr>
            <a:picLocks noChangeAspect="1"/>
          </p:cNvPicPr>
          <p:nvPr/>
        </p:nvPicPr>
        <p:blipFill>
          <a:blip r:embed="rId4"/>
          <a:stretch>
            <a:fillRect/>
          </a:stretch>
        </p:blipFill>
        <p:spPr>
          <a:xfrm>
            <a:off x="8146636" y="2630530"/>
            <a:ext cx="2731974" cy="4222526"/>
          </a:xfrm>
          <a:prstGeom prst="rect">
            <a:avLst/>
          </a:prstGeom>
        </p:spPr>
      </p:pic>
    </p:spTree>
    <p:extLst>
      <p:ext uri="{BB962C8B-B14F-4D97-AF65-F5344CB8AC3E}">
        <p14:creationId xmlns:p14="http://schemas.microsoft.com/office/powerpoint/2010/main" val="389850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14610</TotalTime>
  <Words>3119</Words>
  <Application>Microsoft Office PowerPoint</Application>
  <PresentationFormat>Widescreen</PresentationFormat>
  <Paragraphs>713</Paragraphs>
  <Slides>55</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Roboto</vt:lpstr>
      <vt:lpstr>Office-tema</vt:lpstr>
      <vt:lpstr>Welcome!</vt:lpstr>
      <vt:lpstr>Global trade</vt:lpstr>
      <vt:lpstr>PowerPoint Presentation</vt:lpstr>
      <vt:lpstr>Global trade</vt:lpstr>
      <vt:lpstr>Global trade</vt:lpstr>
      <vt:lpstr>Global trade</vt:lpstr>
      <vt:lpstr>The trip out</vt:lpstr>
      <vt:lpstr>The journey home</vt:lpstr>
      <vt:lpstr>Global trade</vt:lpstr>
      <vt:lpstr>PowerPoint Presentation</vt:lpstr>
      <vt:lpstr>Global trade</vt:lpstr>
      <vt:lpstr>PowerPoint Presentation</vt:lpstr>
      <vt:lpstr>Global trade</vt:lpstr>
      <vt:lpstr>Global trade</vt:lpstr>
      <vt:lpstr>Global trade</vt:lpstr>
      <vt:lpstr>Global trade</vt:lpstr>
      <vt:lpstr>Discussing global trade</vt:lpstr>
      <vt:lpstr>The word Logistics</vt:lpstr>
      <vt:lpstr>What is logistics?</vt:lpstr>
      <vt:lpstr>The forms of logistics</vt:lpstr>
      <vt:lpstr>PowerPoint Presentation</vt:lpstr>
      <vt:lpstr>The forms of logistics</vt:lpstr>
      <vt:lpstr>The forms of logistics</vt:lpstr>
      <vt:lpstr>The forms of logistics</vt:lpstr>
      <vt:lpstr>Transport logistics</vt:lpstr>
      <vt:lpstr>Logistics between companies</vt:lpstr>
      <vt:lpstr>Logistics company/Beehive</vt:lpstr>
      <vt:lpstr>PowerPoint Presentation</vt:lpstr>
      <vt:lpstr>Logistics actors</vt:lpstr>
      <vt:lpstr>Logistics actors</vt:lpstr>
      <vt:lpstr>Logistics actors</vt:lpstr>
      <vt:lpstr>Logistics actors</vt:lpstr>
      <vt:lpstr>Logistics actors</vt:lpstr>
      <vt:lpstr>Logistics actors</vt:lpstr>
      <vt:lpstr>Logistics actors</vt:lpstr>
      <vt:lpstr>Logistics actors</vt:lpstr>
      <vt:lpstr>Logistics actors</vt:lpstr>
      <vt:lpstr>Logistics actors</vt:lpstr>
      <vt:lpstr>Logistics actors</vt:lpstr>
      <vt:lpstr>Logistics actors</vt:lpstr>
      <vt:lpstr>Logistics actors</vt:lpstr>
      <vt:lpstr>Logistics actors</vt:lpstr>
      <vt:lpstr>Logistics actors</vt:lpstr>
      <vt:lpstr>PowerPoint Presentation</vt:lpstr>
      <vt:lpstr>Logistics companies and forwarders</vt:lpstr>
      <vt:lpstr>Logistics companies and forwarders</vt:lpstr>
      <vt:lpstr>Logistics companies and forwarders</vt:lpstr>
      <vt:lpstr>Logistics companies and forwarders</vt:lpstr>
      <vt:lpstr>PowerPoint Presentation</vt:lpstr>
      <vt:lpstr>Logistics companies and forwarders</vt:lpstr>
      <vt:lpstr>Logistics companies and forwarders</vt:lpstr>
      <vt:lpstr>Logistics companies and forwarders</vt:lpstr>
      <vt:lpstr>Logistics companies and forwarders</vt:lpstr>
      <vt:lpstr>Logistics companies and forwarders</vt:lpstr>
      <vt:lpstr>Logistics companies and forwarders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Ruttplanering</dc:title>
  <dc:creator>Lisbeth Wessberg Ledner</dc:creator>
  <cp:lastModifiedBy>Xingrong Zong</cp:lastModifiedBy>
  <cp:revision>112</cp:revision>
  <dcterms:created xsi:type="dcterms:W3CDTF">2017-06-21T07:28:51Z</dcterms:created>
  <dcterms:modified xsi:type="dcterms:W3CDTF">2023-11-17T10:57:17Z</dcterms:modified>
</cp:coreProperties>
</file>